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6858000" cx="12192000"/>
  <p:notesSz cx="6858000" cy="9144000"/>
  <p:embeddedFontLst>
    <p:embeddedFont>
      <p:font typeface="Century Gothic"/>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8" roundtripDataSignature="AMtx7mgUUkUsBG/+AKrJrNB1X+yVg1DWs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CenturyGothic-regular.fntdata"/><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CenturyGothic-italic.fntdata"/><Relationship Id="rId25" Type="http://schemas.openxmlformats.org/officeDocument/2006/relationships/font" Target="fonts/CenturyGothic-bold.fntdata"/><Relationship Id="rId28" Type="http://customschemas.google.com/relationships/presentationmetadata" Target="metadata"/><Relationship Id="rId27" Type="http://schemas.openxmlformats.org/officeDocument/2006/relationships/font" Target="fonts/CenturyGothic-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4.png>
</file>

<file path=ppt/media/image17.png>
</file>

<file path=ppt/media/image18.png>
</file>

<file path=ppt/media/image19.jpg>
</file>

<file path=ppt/media/image2.png>
</file>

<file path=ppt/media/image20.png>
</file>

<file path=ppt/media/image21.png>
</file>

<file path=ppt/media/image22.jpg>
</file>

<file path=ppt/media/image23.png>
</file>

<file path=ppt/media/image24.png>
</file>

<file path=ppt/media/image2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3d4b3b0274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3d4b3b02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pic>
        <p:nvPicPr>
          <p:cNvPr descr="C1-HD-BTM.png" id="13" name="Google Shape;13;p20"/>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4" name="Google Shape;14;p20"/>
          <p:cNvSpPr txBox="1"/>
          <p:nvPr>
            <p:ph type="ctrTitle"/>
          </p:nvPr>
        </p:nvSpPr>
        <p:spPr>
          <a:xfrm>
            <a:off x="1371600" y="1803405"/>
            <a:ext cx="9448800" cy="182509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Century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20"/>
          <p:cNvSpPr txBox="1"/>
          <p:nvPr>
            <p:ph idx="1" type="subTitle"/>
          </p:nvPr>
        </p:nvSpPr>
        <p:spPr>
          <a:xfrm>
            <a:off x="1371600" y="3632201"/>
            <a:ext cx="9448800" cy="6858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6" name="Google Shape;16;p20"/>
          <p:cNvSpPr txBox="1"/>
          <p:nvPr>
            <p:ph idx="10" type="dt"/>
          </p:nvPr>
        </p:nvSpPr>
        <p:spPr>
          <a:xfrm>
            <a:off x="7909561" y="4314328"/>
            <a:ext cx="2910840" cy="374642"/>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0"/>
          <p:cNvSpPr txBox="1"/>
          <p:nvPr>
            <p:ph idx="11" type="ftr"/>
          </p:nvPr>
        </p:nvSpPr>
        <p:spPr>
          <a:xfrm>
            <a:off x="1371600" y="4323845"/>
            <a:ext cx="6400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0"/>
          <p:cNvSpPr txBox="1"/>
          <p:nvPr>
            <p:ph idx="12" type="sldNum"/>
          </p:nvPr>
        </p:nvSpPr>
        <p:spPr>
          <a:xfrm>
            <a:off x="8077200" y="143086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1" name="Shape 71"/>
        <p:cNvGrpSpPr/>
        <p:nvPr/>
      </p:nvGrpSpPr>
      <p:grpSpPr>
        <a:xfrm>
          <a:off x="0" y="0"/>
          <a:ext cx="0" cy="0"/>
          <a:chOff x="0" y="0"/>
          <a:chExt cx="0" cy="0"/>
        </a:xfrm>
      </p:grpSpPr>
      <p:sp>
        <p:nvSpPr>
          <p:cNvPr id="72" name="Google Shape;72;p29"/>
          <p:cNvSpPr txBox="1"/>
          <p:nvPr>
            <p:ph type="title"/>
          </p:nvPr>
        </p:nvSpPr>
        <p:spPr>
          <a:xfrm>
            <a:off x="685777" y="4697360"/>
            <a:ext cx="10822034" cy="81935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29"/>
          <p:cNvSpPr/>
          <p:nvPr>
            <p:ph idx="2" type="pic"/>
          </p:nvPr>
        </p:nvSpPr>
        <p:spPr>
          <a:xfrm>
            <a:off x="681727" y="941439"/>
            <a:ext cx="10821840" cy="3478161"/>
          </a:xfrm>
          <a:prstGeom prst="rect">
            <a:avLst/>
          </a:prstGeom>
          <a:noFill/>
          <a:ln>
            <a:noFill/>
          </a:ln>
        </p:spPr>
      </p:sp>
      <p:sp>
        <p:nvSpPr>
          <p:cNvPr id="74" name="Google Shape;74;p29"/>
          <p:cNvSpPr txBox="1"/>
          <p:nvPr>
            <p:ph idx="1" type="body"/>
          </p:nvPr>
        </p:nvSpPr>
        <p:spPr>
          <a:xfrm>
            <a:off x="685800" y="5516715"/>
            <a:ext cx="10820400" cy="701969"/>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75" name="Google Shape;75;p29"/>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9"/>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9"/>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78" name="Shape 78"/>
        <p:cNvGrpSpPr/>
        <p:nvPr/>
      </p:nvGrpSpPr>
      <p:grpSpPr>
        <a:xfrm>
          <a:off x="0" y="0"/>
          <a:ext cx="0" cy="0"/>
          <a:chOff x="0" y="0"/>
          <a:chExt cx="0" cy="0"/>
        </a:xfrm>
      </p:grpSpPr>
      <p:pic>
        <p:nvPicPr>
          <p:cNvPr descr="C1-HD-BTM.png" id="79" name="Google Shape;79;p30"/>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80" name="Google Shape;80;p30"/>
          <p:cNvSpPr txBox="1"/>
          <p:nvPr>
            <p:ph type="title"/>
          </p:nvPr>
        </p:nvSpPr>
        <p:spPr>
          <a:xfrm>
            <a:off x="685800" y="753532"/>
            <a:ext cx="10820400" cy="280246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30"/>
          <p:cNvSpPr txBox="1"/>
          <p:nvPr>
            <p:ph idx="1" type="body"/>
          </p:nvPr>
        </p:nvSpPr>
        <p:spPr>
          <a:xfrm>
            <a:off x="1024467" y="3649133"/>
            <a:ext cx="10130516" cy="999067"/>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82" name="Google Shape;82;p30"/>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0"/>
          <p:cNvSpPr txBox="1"/>
          <p:nvPr>
            <p:ph idx="11" type="ftr"/>
          </p:nvPr>
        </p:nvSpPr>
        <p:spPr>
          <a:xfrm>
            <a:off x="685800" y="379941"/>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0"/>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85" name="Shape 85"/>
        <p:cNvGrpSpPr/>
        <p:nvPr/>
      </p:nvGrpSpPr>
      <p:grpSpPr>
        <a:xfrm>
          <a:off x="0" y="0"/>
          <a:ext cx="0" cy="0"/>
          <a:chOff x="0" y="0"/>
          <a:chExt cx="0" cy="0"/>
        </a:xfrm>
      </p:grpSpPr>
      <p:pic>
        <p:nvPicPr>
          <p:cNvPr descr="C1-HD-BTM.png" id="86" name="Google Shape;86;p31"/>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87" name="Google Shape;87;p31"/>
          <p:cNvSpPr txBox="1"/>
          <p:nvPr>
            <p:ph type="title"/>
          </p:nvPr>
        </p:nvSpPr>
        <p:spPr>
          <a:xfrm>
            <a:off x="1024467" y="753533"/>
            <a:ext cx="10151533" cy="260449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31"/>
          <p:cNvSpPr txBox="1"/>
          <p:nvPr>
            <p:ph idx="1" type="body"/>
          </p:nvPr>
        </p:nvSpPr>
        <p:spPr>
          <a:xfrm>
            <a:off x="1303865" y="3365556"/>
            <a:ext cx="9592736" cy="44444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89" name="Google Shape;89;p31"/>
          <p:cNvSpPr txBox="1"/>
          <p:nvPr>
            <p:ph idx="2" type="body"/>
          </p:nvPr>
        </p:nvSpPr>
        <p:spPr>
          <a:xfrm>
            <a:off x="1024467" y="3959862"/>
            <a:ext cx="10151533" cy="679871"/>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0" name="Google Shape;90;p31"/>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31"/>
          <p:cNvSpPr txBox="1"/>
          <p:nvPr>
            <p:ph idx="11" type="ftr"/>
          </p:nvPr>
        </p:nvSpPr>
        <p:spPr>
          <a:xfrm>
            <a:off x="685800" y="379941"/>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31"/>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
        <p:nvSpPr>
          <p:cNvPr id="93" name="Google Shape;93;p31"/>
          <p:cNvSpPr txBox="1"/>
          <p:nvPr/>
        </p:nvSpPr>
        <p:spPr>
          <a:xfrm>
            <a:off x="476250" y="933450"/>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Century Gothic"/>
              <a:buNone/>
            </a:pPr>
            <a:r>
              <a:rPr b="0" i="0" lang="en-IN" sz="8000" u="none" cap="none" strike="noStrike">
                <a:solidFill>
                  <a:schemeClr val="lt1"/>
                </a:solidFill>
                <a:latin typeface="Century Gothic"/>
                <a:ea typeface="Century Gothic"/>
                <a:cs typeface="Century Gothic"/>
                <a:sym typeface="Century Gothic"/>
              </a:rPr>
              <a:t>“</a:t>
            </a:r>
            <a:endParaRPr/>
          </a:p>
        </p:txBody>
      </p:sp>
      <p:sp>
        <p:nvSpPr>
          <p:cNvPr id="94" name="Google Shape;94;p31"/>
          <p:cNvSpPr txBox="1"/>
          <p:nvPr/>
        </p:nvSpPr>
        <p:spPr>
          <a:xfrm>
            <a:off x="10984230" y="2701290"/>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Century Gothic"/>
              <a:buNone/>
            </a:pPr>
            <a:r>
              <a:rPr b="0" i="0" lang="en-IN" sz="8000" u="none" cap="none" strike="noStrike">
                <a:solidFill>
                  <a:schemeClr val="lt1"/>
                </a:solidFill>
                <a:latin typeface="Century Gothic"/>
                <a:ea typeface="Century Gothic"/>
                <a:cs typeface="Century Gothic"/>
                <a:sym typeface="Century Gothic"/>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95" name="Shape 95"/>
        <p:cNvGrpSpPr/>
        <p:nvPr/>
      </p:nvGrpSpPr>
      <p:grpSpPr>
        <a:xfrm>
          <a:off x="0" y="0"/>
          <a:ext cx="0" cy="0"/>
          <a:chOff x="0" y="0"/>
          <a:chExt cx="0" cy="0"/>
        </a:xfrm>
      </p:grpSpPr>
      <p:pic>
        <p:nvPicPr>
          <p:cNvPr descr="C1-HD-BTM.png" id="96" name="Google Shape;96;p32"/>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97" name="Google Shape;97;p32"/>
          <p:cNvSpPr txBox="1"/>
          <p:nvPr>
            <p:ph type="title"/>
          </p:nvPr>
        </p:nvSpPr>
        <p:spPr>
          <a:xfrm>
            <a:off x="1024495" y="1124701"/>
            <a:ext cx="10146186" cy="251183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32"/>
          <p:cNvSpPr txBox="1"/>
          <p:nvPr>
            <p:ph idx="1" type="body"/>
          </p:nvPr>
        </p:nvSpPr>
        <p:spPr>
          <a:xfrm>
            <a:off x="1024467" y="3648315"/>
            <a:ext cx="10144654" cy="9998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9" name="Google Shape;99;p32"/>
          <p:cNvSpPr txBox="1"/>
          <p:nvPr>
            <p:ph idx="10" type="dt"/>
          </p:nvPr>
        </p:nvSpPr>
        <p:spPr>
          <a:xfrm>
            <a:off x="7814452" y="378883"/>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32"/>
          <p:cNvSpPr txBox="1"/>
          <p:nvPr>
            <p:ph idx="11" type="ftr"/>
          </p:nvPr>
        </p:nvSpPr>
        <p:spPr>
          <a:xfrm>
            <a:off x="685800" y="378883"/>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32"/>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2" name="Shape 102"/>
        <p:cNvGrpSpPr/>
        <p:nvPr/>
      </p:nvGrpSpPr>
      <p:grpSpPr>
        <a:xfrm>
          <a:off x="0" y="0"/>
          <a:ext cx="0" cy="0"/>
          <a:chOff x="0" y="0"/>
          <a:chExt cx="0" cy="0"/>
        </a:xfrm>
      </p:grpSpPr>
      <p:sp>
        <p:nvSpPr>
          <p:cNvPr id="103" name="Google Shape;103;p33"/>
          <p:cNvSpPr txBox="1"/>
          <p:nvPr>
            <p:ph type="title"/>
          </p:nvPr>
        </p:nvSpPr>
        <p:spPr>
          <a:xfrm>
            <a:off x="2895600" y="761999"/>
            <a:ext cx="8610599" cy="1303867"/>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33"/>
          <p:cNvSpPr txBox="1"/>
          <p:nvPr>
            <p:ph idx="1" type="body"/>
          </p:nvPr>
        </p:nvSpPr>
        <p:spPr>
          <a:xfrm>
            <a:off x="685800" y="2202080"/>
            <a:ext cx="3456432" cy="61732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5" name="Google Shape;105;p33"/>
          <p:cNvSpPr txBox="1"/>
          <p:nvPr>
            <p:ph idx="2" type="body"/>
          </p:nvPr>
        </p:nvSpPr>
        <p:spPr>
          <a:xfrm>
            <a:off x="685799" y="2904565"/>
            <a:ext cx="3456432" cy="331413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06" name="Google Shape;106;p33"/>
          <p:cNvSpPr txBox="1"/>
          <p:nvPr>
            <p:ph idx="3" type="body"/>
          </p:nvPr>
        </p:nvSpPr>
        <p:spPr>
          <a:xfrm>
            <a:off x="4368800" y="2201333"/>
            <a:ext cx="3456432"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7" name="Google Shape;107;p33"/>
          <p:cNvSpPr txBox="1"/>
          <p:nvPr>
            <p:ph idx="4" type="body"/>
          </p:nvPr>
        </p:nvSpPr>
        <p:spPr>
          <a:xfrm>
            <a:off x="4366858" y="2904067"/>
            <a:ext cx="3456432" cy="331461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08" name="Google Shape;108;p33"/>
          <p:cNvSpPr txBox="1"/>
          <p:nvPr>
            <p:ph idx="5" type="body"/>
          </p:nvPr>
        </p:nvSpPr>
        <p:spPr>
          <a:xfrm>
            <a:off x="8051800" y="2192866"/>
            <a:ext cx="3456432"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9" name="Google Shape;109;p33"/>
          <p:cNvSpPr txBox="1"/>
          <p:nvPr>
            <p:ph idx="6" type="body"/>
          </p:nvPr>
        </p:nvSpPr>
        <p:spPr>
          <a:xfrm>
            <a:off x="8051801" y="2904565"/>
            <a:ext cx="3456432" cy="331413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0" name="Google Shape;110;p33"/>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33"/>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33"/>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3" name="Shape 113"/>
        <p:cNvGrpSpPr/>
        <p:nvPr/>
      </p:nvGrpSpPr>
      <p:grpSpPr>
        <a:xfrm>
          <a:off x="0" y="0"/>
          <a:ext cx="0" cy="0"/>
          <a:chOff x="0" y="0"/>
          <a:chExt cx="0" cy="0"/>
        </a:xfrm>
      </p:grpSpPr>
      <p:sp>
        <p:nvSpPr>
          <p:cNvPr id="114" name="Google Shape;114;p34"/>
          <p:cNvSpPr txBox="1"/>
          <p:nvPr>
            <p:ph type="title"/>
          </p:nvPr>
        </p:nvSpPr>
        <p:spPr>
          <a:xfrm>
            <a:off x="2895600" y="762000"/>
            <a:ext cx="8610599" cy="1295400"/>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34"/>
          <p:cNvSpPr txBox="1"/>
          <p:nvPr>
            <p:ph idx="1" type="body"/>
          </p:nvPr>
        </p:nvSpPr>
        <p:spPr>
          <a:xfrm>
            <a:off x="688618" y="4191000"/>
            <a:ext cx="3451582"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6" name="Google Shape;116;p34"/>
          <p:cNvSpPr/>
          <p:nvPr>
            <p:ph idx="2" type="pic"/>
          </p:nvPr>
        </p:nvSpPr>
        <p:spPr>
          <a:xfrm>
            <a:off x="688618" y="2362200"/>
            <a:ext cx="3451582"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17" name="Google Shape;117;p34"/>
          <p:cNvSpPr txBox="1"/>
          <p:nvPr>
            <p:ph idx="3" type="body"/>
          </p:nvPr>
        </p:nvSpPr>
        <p:spPr>
          <a:xfrm>
            <a:off x="688618" y="4873764"/>
            <a:ext cx="3451582"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8" name="Google Shape;118;p34"/>
          <p:cNvSpPr txBox="1"/>
          <p:nvPr>
            <p:ph idx="4" type="body"/>
          </p:nvPr>
        </p:nvSpPr>
        <p:spPr>
          <a:xfrm>
            <a:off x="4374263" y="4191000"/>
            <a:ext cx="3448935"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9" name="Google Shape;119;p34"/>
          <p:cNvSpPr/>
          <p:nvPr>
            <p:ph idx="5" type="pic"/>
          </p:nvPr>
        </p:nvSpPr>
        <p:spPr>
          <a:xfrm>
            <a:off x="4374263" y="2362200"/>
            <a:ext cx="3448936"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20" name="Google Shape;120;p34"/>
          <p:cNvSpPr txBox="1"/>
          <p:nvPr>
            <p:ph idx="6" type="body"/>
          </p:nvPr>
        </p:nvSpPr>
        <p:spPr>
          <a:xfrm>
            <a:off x="4374264" y="4873763"/>
            <a:ext cx="3448935"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1" name="Google Shape;121;p34"/>
          <p:cNvSpPr txBox="1"/>
          <p:nvPr>
            <p:ph idx="7" type="body"/>
          </p:nvPr>
        </p:nvSpPr>
        <p:spPr>
          <a:xfrm>
            <a:off x="8049731" y="4191000"/>
            <a:ext cx="3456469"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2" name="Google Shape;122;p34"/>
          <p:cNvSpPr/>
          <p:nvPr>
            <p:ph idx="8" type="pic"/>
          </p:nvPr>
        </p:nvSpPr>
        <p:spPr>
          <a:xfrm>
            <a:off x="8049855" y="2362200"/>
            <a:ext cx="3447878"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23" name="Google Shape;123;p34"/>
          <p:cNvSpPr txBox="1"/>
          <p:nvPr>
            <p:ph idx="9" type="body"/>
          </p:nvPr>
        </p:nvSpPr>
        <p:spPr>
          <a:xfrm>
            <a:off x="8049731" y="4873761"/>
            <a:ext cx="3452445"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4" name="Google Shape;124;p34"/>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34"/>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34"/>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 name="Shape 127"/>
        <p:cNvGrpSpPr/>
        <p:nvPr/>
      </p:nvGrpSpPr>
      <p:grpSpPr>
        <a:xfrm>
          <a:off x="0" y="0"/>
          <a:ext cx="0" cy="0"/>
          <a:chOff x="0" y="0"/>
          <a:chExt cx="0" cy="0"/>
        </a:xfrm>
      </p:grpSpPr>
      <p:sp>
        <p:nvSpPr>
          <p:cNvPr id="128" name="Google Shape;128;p35"/>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35"/>
          <p:cNvSpPr txBox="1"/>
          <p:nvPr>
            <p:ph idx="1" type="body"/>
          </p:nvPr>
        </p:nvSpPr>
        <p:spPr>
          <a:xfrm rot="5400000">
            <a:off x="4083938" y="-1203579"/>
            <a:ext cx="4024125" cy="108204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0" name="Google Shape;130;p35"/>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35"/>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35"/>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33" name="Shape 133"/>
        <p:cNvGrpSpPr/>
        <p:nvPr/>
      </p:nvGrpSpPr>
      <p:grpSpPr>
        <a:xfrm>
          <a:off x="0" y="0"/>
          <a:ext cx="0" cy="0"/>
          <a:chOff x="0" y="0"/>
          <a:chExt cx="0" cy="0"/>
        </a:xfrm>
      </p:grpSpPr>
      <p:pic>
        <p:nvPicPr>
          <p:cNvPr descr="C1-HD-BTM.png" id="134" name="Google Shape;134;p36"/>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35" name="Google Shape;135;p36"/>
          <p:cNvSpPr txBox="1"/>
          <p:nvPr>
            <p:ph type="title"/>
          </p:nvPr>
        </p:nvSpPr>
        <p:spPr>
          <a:xfrm rot="5400000">
            <a:off x="8525934" y="1667933"/>
            <a:ext cx="3903133" cy="20574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4000"/>
              <a:buFont typeface="Century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36"/>
          <p:cNvSpPr txBox="1"/>
          <p:nvPr>
            <p:ph idx="1" type="body"/>
          </p:nvPr>
        </p:nvSpPr>
        <p:spPr>
          <a:xfrm rot="5400000">
            <a:off x="3175000" y="-1405467"/>
            <a:ext cx="3903133" cy="820420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7" name="Google Shape;137;p36"/>
          <p:cNvSpPr txBox="1"/>
          <p:nvPr>
            <p:ph idx="10" type="dt"/>
          </p:nvPr>
        </p:nvSpPr>
        <p:spPr>
          <a:xfrm>
            <a:off x="7814452" y="379941"/>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36"/>
          <p:cNvSpPr txBox="1"/>
          <p:nvPr>
            <p:ph idx="11" type="ftr"/>
          </p:nvPr>
        </p:nvSpPr>
        <p:spPr>
          <a:xfrm>
            <a:off x="685800" y="381000"/>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36"/>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 name="Shape 19"/>
        <p:cNvGrpSpPr/>
        <p:nvPr/>
      </p:nvGrpSpPr>
      <p:grpSpPr>
        <a:xfrm>
          <a:off x="0" y="0"/>
          <a:ext cx="0" cy="0"/>
          <a:chOff x="0" y="0"/>
          <a:chExt cx="0" cy="0"/>
        </a:xfrm>
      </p:grpSpPr>
      <p:sp>
        <p:nvSpPr>
          <p:cNvPr id="20" name="Google Shape;20;p21"/>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21"/>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2" name="Google Shape;22;p21"/>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1"/>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1"/>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25" name="Shape 25"/>
        <p:cNvGrpSpPr/>
        <p:nvPr/>
      </p:nvGrpSpPr>
      <p:grpSpPr>
        <a:xfrm>
          <a:off x="0" y="0"/>
          <a:ext cx="0" cy="0"/>
          <a:chOff x="0" y="0"/>
          <a:chExt cx="0" cy="0"/>
        </a:xfrm>
      </p:grpSpPr>
      <p:pic>
        <p:nvPicPr>
          <p:cNvPr descr="C1-HD-BTM.png" id="26" name="Google Shape;26;p22"/>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27" name="Google Shape;27;p22"/>
          <p:cNvSpPr txBox="1"/>
          <p:nvPr>
            <p:ph type="title"/>
          </p:nvPr>
        </p:nvSpPr>
        <p:spPr>
          <a:xfrm>
            <a:off x="685800" y="753533"/>
            <a:ext cx="10820399" cy="2801935"/>
          </a:xfrm>
          <a:prstGeom prst="rect">
            <a:avLst/>
          </a:prstGeom>
          <a:noFill/>
          <a:ln>
            <a:noFill/>
          </a:ln>
        </p:spPr>
        <p:txBody>
          <a:bodyPr anchorCtr="0" anchor="b" bIns="45700" lIns="91425" spcFirstLastPara="1" rIns="91425" wrap="square" tIns="45700">
            <a:normAutofit/>
          </a:bodyPr>
          <a:lstStyle>
            <a:lvl1pPr lvl="0" algn="r">
              <a:lnSpc>
                <a:spcPct val="90000"/>
              </a:lnSpc>
              <a:spcBef>
                <a:spcPts val="0"/>
              </a:spcBef>
              <a:spcAft>
                <a:spcPts val="0"/>
              </a:spcAft>
              <a:buClr>
                <a:schemeClr val="lt1"/>
              </a:buClr>
              <a:buSzPts val="4000"/>
              <a:buFont typeface="Century Gothic"/>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22"/>
          <p:cNvSpPr txBox="1"/>
          <p:nvPr>
            <p:ph idx="1" type="body"/>
          </p:nvPr>
        </p:nvSpPr>
        <p:spPr>
          <a:xfrm>
            <a:off x="1024467" y="3641725"/>
            <a:ext cx="10490200" cy="955675"/>
          </a:xfrm>
          <a:prstGeom prst="rect">
            <a:avLst/>
          </a:prstGeom>
          <a:noFill/>
          <a:ln>
            <a:noFill/>
          </a:ln>
        </p:spPr>
        <p:txBody>
          <a:bodyPr anchorCtr="0" anchor="t" bIns="45700" lIns="91425" spcFirstLastPara="1" rIns="91425" wrap="square" tIns="45700">
            <a:normAutofit/>
          </a:bodyPr>
          <a:lstStyle>
            <a:lvl1pPr indent="-228600" lvl="0" marL="457200" algn="r">
              <a:lnSpc>
                <a:spcPct val="90000"/>
              </a:lnSpc>
              <a:spcBef>
                <a:spcPts val="1000"/>
              </a:spcBef>
              <a:spcAft>
                <a:spcPts val="0"/>
              </a:spcAft>
              <a:buClr>
                <a:schemeClr val="lt1"/>
              </a:buClr>
              <a:buSzPts val="2200"/>
              <a:buNone/>
              <a:defRPr sz="22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29" name="Google Shape;29;p22"/>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2"/>
          <p:cNvSpPr txBox="1"/>
          <p:nvPr>
            <p:ph idx="11" type="ftr"/>
          </p:nvPr>
        </p:nvSpPr>
        <p:spPr>
          <a:xfrm>
            <a:off x="685800" y="381001"/>
            <a:ext cx="6991492" cy="36406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2"/>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2" name="Shape 32"/>
        <p:cNvGrpSpPr/>
        <p:nvPr/>
      </p:nvGrpSpPr>
      <p:grpSpPr>
        <a:xfrm>
          <a:off x="0" y="0"/>
          <a:ext cx="0" cy="0"/>
          <a:chOff x="0" y="0"/>
          <a:chExt cx="0" cy="0"/>
        </a:xfrm>
      </p:grpSpPr>
      <p:sp>
        <p:nvSpPr>
          <p:cNvPr id="33" name="Google Shape;33;p23"/>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23"/>
          <p:cNvSpPr txBox="1"/>
          <p:nvPr>
            <p:ph idx="1" type="body"/>
          </p:nvPr>
        </p:nvSpPr>
        <p:spPr>
          <a:xfrm>
            <a:off x="685800" y="2194559"/>
            <a:ext cx="53340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5" name="Google Shape;35;p23"/>
          <p:cNvSpPr txBox="1"/>
          <p:nvPr>
            <p:ph idx="2" type="body"/>
          </p:nvPr>
        </p:nvSpPr>
        <p:spPr>
          <a:xfrm>
            <a:off x="6172200" y="2194559"/>
            <a:ext cx="53340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6" name="Google Shape;36;p23"/>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23"/>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3"/>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9" name="Shape 39"/>
        <p:cNvGrpSpPr/>
        <p:nvPr/>
      </p:nvGrpSpPr>
      <p:grpSpPr>
        <a:xfrm>
          <a:off x="0" y="0"/>
          <a:ext cx="0" cy="0"/>
          <a:chOff x="0" y="0"/>
          <a:chExt cx="0" cy="0"/>
        </a:xfrm>
      </p:grpSpPr>
      <p:sp>
        <p:nvSpPr>
          <p:cNvPr id="40" name="Google Shape;40;p24"/>
          <p:cNvSpPr txBox="1"/>
          <p:nvPr>
            <p:ph type="title"/>
          </p:nvPr>
        </p:nvSpPr>
        <p:spPr>
          <a:xfrm>
            <a:off x="2895600" y="762000"/>
            <a:ext cx="8610600" cy="1295400"/>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24"/>
          <p:cNvSpPr txBox="1"/>
          <p:nvPr>
            <p:ph idx="1" type="body"/>
          </p:nvPr>
        </p:nvSpPr>
        <p:spPr>
          <a:xfrm>
            <a:off x="914409" y="2183802"/>
            <a:ext cx="5079991"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2" name="Google Shape;42;p24"/>
          <p:cNvSpPr txBox="1"/>
          <p:nvPr>
            <p:ph idx="2" type="body"/>
          </p:nvPr>
        </p:nvSpPr>
        <p:spPr>
          <a:xfrm>
            <a:off x="685800" y="3132666"/>
            <a:ext cx="5311775" cy="308601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3" name="Google Shape;43;p24"/>
          <p:cNvSpPr txBox="1"/>
          <p:nvPr>
            <p:ph idx="3" type="body"/>
          </p:nvPr>
        </p:nvSpPr>
        <p:spPr>
          <a:xfrm>
            <a:off x="6400800" y="2183802"/>
            <a:ext cx="510540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4" name="Google Shape;44;p24"/>
          <p:cNvSpPr txBox="1"/>
          <p:nvPr>
            <p:ph idx="4" type="body"/>
          </p:nvPr>
        </p:nvSpPr>
        <p:spPr>
          <a:xfrm>
            <a:off x="6172200" y="3132666"/>
            <a:ext cx="5334000" cy="308601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5" name="Google Shape;45;p24"/>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4"/>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4"/>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sp>
        <p:nvSpPr>
          <p:cNvPr id="49" name="Google Shape;49;p25"/>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25"/>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5"/>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5"/>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26"/>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6"/>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6"/>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7" name="Shape 57"/>
        <p:cNvGrpSpPr/>
        <p:nvPr/>
      </p:nvGrpSpPr>
      <p:grpSpPr>
        <a:xfrm>
          <a:off x="0" y="0"/>
          <a:ext cx="0" cy="0"/>
          <a:chOff x="0" y="0"/>
          <a:chExt cx="0" cy="0"/>
        </a:xfrm>
      </p:grpSpPr>
      <p:sp>
        <p:nvSpPr>
          <p:cNvPr id="58" name="Google Shape;58;p27"/>
          <p:cNvSpPr txBox="1"/>
          <p:nvPr>
            <p:ph type="title"/>
          </p:nvPr>
        </p:nvSpPr>
        <p:spPr>
          <a:xfrm>
            <a:off x="685800" y="1524000"/>
            <a:ext cx="41148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 name="Google Shape;59;p27"/>
          <p:cNvSpPr txBox="1"/>
          <p:nvPr>
            <p:ph idx="1" type="body"/>
          </p:nvPr>
        </p:nvSpPr>
        <p:spPr>
          <a:xfrm>
            <a:off x="4995582" y="746759"/>
            <a:ext cx="6510618" cy="5471925"/>
          </a:xfrm>
          <a:prstGeom prst="rect">
            <a:avLst/>
          </a:prstGeom>
          <a:noFill/>
          <a:ln>
            <a:noFill/>
          </a:ln>
        </p:spPr>
        <p:txBody>
          <a:bodyPr anchorCtr="0" anchor="ctr"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0" name="Google Shape;60;p27"/>
          <p:cNvSpPr txBox="1"/>
          <p:nvPr>
            <p:ph idx="2" type="body"/>
          </p:nvPr>
        </p:nvSpPr>
        <p:spPr>
          <a:xfrm>
            <a:off x="685800" y="3124199"/>
            <a:ext cx="4114800" cy="30944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1" name="Google Shape;61;p27"/>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7"/>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7"/>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4" name="Shape 64"/>
        <p:cNvGrpSpPr/>
        <p:nvPr/>
      </p:nvGrpSpPr>
      <p:grpSpPr>
        <a:xfrm>
          <a:off x="0" y="0"/>
          <a:ext cx="0" cy="0"/>
          <a:chOff x="0" y="0"/>
          <a:chExt cx="0" cy="0"/>
        </a:xfrm>
      </p:grpSpPr>
      <p:sp>
        <p:nvSpPr>
          <p:cNvPr id="65" name="Google Shape;65;p28"/>
          <p:cNvSpPr txBox="1"/>
          <p:nvPr>
            <p:ph type="title"/>
          </p:nvPr>
        </p:nvSpPr>
        <p:spPr>
          <a:xfrm>
            <a:off x="685800" y="1524000"/>
            <a:ext cx="687324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28"/>
          <p:cNvSpPr/>
          <p:nvPr>
            <p:ph idx="2" type="pic"/>
          </p:nvPr>
        </p:nvSpPr>
        <p:spPr>
          <a:xfrm>
            <a:off x="7861238" y="751241"/>
            <a:ext cx="3644962" cy="5467443"/>
          </a:xfrm>
          <a:prstGeom prst="rect">
            <a:avLst/>
          </a:prstGeom>
          <a:noFill/>
          <a:ln>
            <a:noFill/>
          </a:ln>
        </p:spPr>
      </p:sp>
      <p:sp>
        <p:nvSpPr>
          <p:cNvPr id="67" name="Google Shape;67;p28"/>
          <p:cNvSpPr txBox="1"/>
          <p:nvPr>
            <p:ph idx="1" type="body"/>
          </p:nvPr>
        </p:nvSpPr>
        <p:spPr>
          <a:xfrm>
            <a:off x="685800" y="3124199"/>
            <a:ext cx="6873240" cy="30944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8" name="Google Shape;68;p28"/>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28"/>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8"/>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pic>
        <p:nvPicPr>
          <p:cNvPr descr="C1-HD-TOP.png" id="6" name="Google Shape;6;p19"/>
          <p:cNvPicPr preferRelativeResize="0"/>
          <p:nvPr/>
        </p:nvPicPr>
        <p:blipFill rotWithShape="1">
          <a:blip r:embed="rId1">
            <a:alphaModFix/>
          </a:blip>
          <a:srcRect b="0" l="0" r="0" t="0"/>
          <a:stretch/>
        </p:blipFill>
        <p:spPr>
          <a:xfrm>
            <a:off x="0" y="0"/>
            <a:ext cx="12192000" cy="1441450"/>
          </a:xfrm>
          <a:prstGeom prst="rect">
            <a:avLst/>
          </a:prstGeom>
          <a:noFill/>
          <a:ln>
            <a:noFill/>
          </a:ln>
        </p:spPr>
      </p:pic>
      <p:sp>
        <p:nvSpPr>
          <p:cNvPr id="7" name="Google Shape;7;p19"/>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marR="0" rtl="0" algn="r">
              <a:lnSpc>
                <a:spcPct val="90000"/>
              </a:lnSpc>
              <a:spcBef>
                <a:spcPts val="0"/>
              </a:spcBef>
              <a:spcAft>
                <a:spcPts val="0"/>
              </a:spcAft>
              <a:buClr>
                <a:schemeClr val="lt1"/>
              </a:buClr>
              <a:buSzPts val="4000"/>
              <a:buFont typeface="Century Gothic"/>
              <a:buNone/>
              <a:defRPr b="0" i="0" sz="40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19"/>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68300" lvl="0" marL="457200" marR="0" rtl="0" algn="l">
              <a:lnSpc>
                <a:spcPct val="90000"/>
              </a:lnSpc>
              <a:spcBef>
                <a:spcPts val="1000"/>
              </a:spcBef>
              <a:spcAft>
                <a:spcPts val="0"/>
              </a:spcAft>
              <a:buClr>
                <a:schemeClr val="lt1"/>
              </a:buClr>
              <a:buSzPts val="2200"/>
              <a:buFont typeface="Arial"/>
              <a:buChar char="•"/>
              <a:defRPr b="0" i="0" sz="2200" u="none" cap="none" strike="noStrike">
                <a:solidFill>
                  <a:schemeClr val="lt1"/>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entury Gothic"/>
                <a:ea typeface="Century Gothic"/>
                <a:cs typeface="Century Gothic"/>
                <a:sym typeface="Century Gothic"/>
              </a:defRPr>
            </a:lvl2pPr>
            <a:lvl3pPr indent="-342900" lvl="2" marL="1371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9" name="Google Shape;9;p19"/>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0" name="Google Shape;10;p19"/>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1" name="Google Shape;11;p19"/>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0" marR="0" rtl="0" algn="r">
              <a:spcBef>
                <a:spcPts val="0"/>
              </a:spcBef>
              <a:buNone/>
              <a:defRPr b="0" i="0" sz="1050" u="none" cap="none" strike="noStrike">
                <a:solidFill>
                  <a:schemeClr val="lt1"/>
                </a:solidFill>
                <a:latin typeface="Century Gothic"/>
                <a:ea typeface="Century Gothic"/>
                <a:cs typeface="Century Gothic"/>
                <a:sym typeface="Century Gothic"/>
              </a:defRPr>
            </a:lvl2pPr>
            <a:lvl3pPr indent="0" lvl="2" marL="0" marR="0" rtl="0" algn="r">
              <a:spcBef>
                <a:spcPts val="0"/>
              </a:spcBef>
              <a:buNone/>
              <a:defRPr b="0" i="0" sz="1050" u="none" cap="none" strike="noStrike">
                <a:solidFill>
                  <a:schemeClr val="lt1"/>
                </a:solidFill>
                <a:latin typeface="Century Gothic"/>
                <a:ea typeface="Century Gothic"/>
                <a:cs typeface="Century Gothic"/>
                <a:sym typeface="Century Gothic"/>
              </a:defRPr>
            </a:lvl3pPr>
            <a:lvl4pPr indent="0" lvl="3" marL="0" marR="0" rtl="0" algn="r">
              <a:spcBef>
                <a:spcPts val="0"/>
              </a:spcBef>
              <a:buNone/>
              <a:defRPr b="0" i="0" sz="1050" u="none" cap="none" strike="noStrike">
                <a:solidFill>
                  <a:schemeClr val="lt1"/>
                </a:solidFill>
                <a:latin typeface="Century Gothic"/>
                <a:ea typeface="Century Gothic"/>
                <a:cs typeface="Century Gothic"/>
                <a:sym typeface="Century Gothic"/>
              </a:defRPr>
            </a:lvl4pPr>
            <a:lvl5pPr indent="0" lvl="4" marL="0" marR="0" rtl="0" algn="r">
              <a:spcBef>
                <a:spcPts val="0"/>
              </a:spcBef>
              <a:buNone/>
              <a:defRPr b="0" i="0" sz="1050" u="none" cap="none" strike="noStrike">
                <a:solidFill>
                  <a:schemeClr val="lt1"/>
                </a:solidFill>
                <a:latin typeface="Century Gothic"/>
                <a:ea typeface="Century Gothic"/>
                <a:cs typeface="Century Gothic"/>
                <a:sym typeface="Century Gothic"/>
              </a:defRPr>
            </a:lvl5pPr>
            <a:lvl6pPr indent="0" lvl="5" marL="0" marR="0" rtl="0" algn="r">
              <a:spcBef>
                <a:spcPts val="0"/>
              </a:spcBef>
              <a:buNone/>
              <a:defRPr b="0" i="0" sz="1050" u="none" cap="none" strike="noStrike">
                <a:solidFill>
                  <a:schemeClr val="lt1"/>
                </a:solidFill>
                <a:latin typeface="Century Gothic"/>
                <a:ea typeface="Century Gothic"/>
                <a:cs typeface="Century Gothic"/>
                <a:sym typeface="Century Gothic"/>
              </a:defRPr>
            </a:lvl6pPr>
            <a:lvl7pPr indent="0" lvl="6" marL="0" marR="0" rtl="0" algn="r">
              <a:spcBef>
                <a:spcPts val="0"/>
              </a:spcBef>
              <a:buNone/>
              <a:defRPr b="0" i="0" sz="1050" u="none" cap="none" strike="noStrike">
                <a:solidFill>
                  <a:schemeClr val="lt1"/>
                </a:solidFill>
                <a:latin typeface="Century Gothic"/>
                <a:ea typeface="Century Gothic"/>
                <a:cs typeface="Century Gothic"/>
                <a:sym typeface="Century Gothic"/>
              </a:defRPr>
            </a:lvl7pPr>
            <a:lvl8pPr indent="0" lvl="7" marL="0" marR="0" rtl="0" algn="r">
              <a:spcBef>
                <a:spcPts val="0"/>
              </a:spcBef>
              <a:buNone/>
              <a:defRPr b="0" i="0" sz="1050" u="none" cap="none" strike="noStrike">
                <a:solidFill>
                  <a:schemeClr val="lt1"/>
                </a:solidFill>
                <a:latin typeface="Century Gothic"/>
                <a:ea typeface="Century Gothic"/>
                <a:cs typeface="Century Gothic"/>
                <a:sym typeface="Century Gothic"/>
              </a:defRPr>
            </a:lvl8pPr>
            <a:lvl9pPr indent="0" lvl="8" marL="0" marR="0" rtl="0" algn="r">
              <a:spcBef>
                <a:spcPts val="0"/>
              </a:spcBef>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www.coursera.org/learn/convolutional-neural-networks?specialization=deep-learning" TargetMode="External"/><Relationship Id="rId4" Type="http://schemas.openxmlformats.org/officeDocument/2006/relationships/hyperlink" Target="https://www.coursera.org/learn/convolutional-neural-networks?specialization=deep-learning" TargetMode="External"/><Relationship Id="rId5" Type="http://schemas.openxmlformats.org/officeDocument/2006/relationships/hyperlink" Target="https://www.tensorflow.org/tutorials/generative/style_transfer" TargetMode="External"/><Relationship Id="rId6" Type="http://schemas.openxmlformats.org/officeDocument/2006/relationships/hyperlink" Target="https://www.analyticsvidhya.com/blog/2020/10/introduction-and-implementation-to-neural-style-transfer-deep-learning/" TargetMode="External"/><Relationship Id="rId7" Type="http://schemas.openxmlformats.org/officeDocument/2006/relationships/hyperlink" Target="https://towardsdatascience.com/light-on-math-machine-learning-intuitive-guide-to-neural-style-transfer-ef88e46697e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4.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
          <p:cNvSpPr txBox="1"/>
          <p:nvPr>
            <p:ph type="ctrTitle"/>
          </p:nvPr>
        </p:nvSpPr>
        <p:spPr>
          <a:xfrm>
            <a:off x="1434352" y="3429000"/>
            <a:ext cx="9995648" cy="2421464"/>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6000"/>
              <a:buFont typeface="Century Gothic"/>
              <a:buNone/>
            </a:pPr>
            <a:r>
              <a:rPr lang="en-IN"/>
              <a:t>NEURAL STYLE</a:t>
            </a:r>
            <a:br>
              <a:rPr lang="en-IN"/>
            </a:br>
            <a:r>
              <a:rPr lang="en-IN"/>
              <a:t>TRANSFER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0"/>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Style loss</a:t>
            </a:r>
            <a:endParaRPr/>
          </a:p>
        </p:txBody>
      </p:sp>
      <p:sp>
        <p:nvSpPr>
          <p:cNvPr id="213" name="Google Shape;213;p10"/>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200"/>
              <a:buChar char="•"/>
            </a:pPr>
            <a:r>
              <a:rPr lang="en-IN"/>
              <a:t>The activations are obtained from the different layers of the VGG network again for style image and generated image and these activations are used to compute the Gram matrices of the different layers and for a layer l the Style loss is given by </a:t>
            </a:r>
            <a:endParaRPr/>
          </a:p>
          <a:p>
            <a:pPr indent="-88900" lvl="0" marL="228600" rtl="0" algn="l">
              <a:lnSpc>
                <a:spcPct val="90000"/>
              </a:lnSpc>
              <a:spcBef>
                <a:spcPts val="1000"/>
              </a:spcBef>
              <a:spcAft>
                <a:spcPts val="0"/>
              </a:spcAft>
              <a:buClr>
                <a:schemeClr val="lt1"/>
              </a:buClr>
              <a:buSzPts val="2200"/>
              <a:buNone/>
            </a:pPr>
            <a:r>
              <a:t/>
            </a:r>
            <a:endParaRPr/>
          </a:p>
          <a:p>
            <a:pPr indent="-88900" lvl="0" marL="228600" rtl="0" algn="l">
              <a:lnSpc>
                <a:spcPct val="90000"/>
              </a:lnSpc>
              <a:spcBef>
                <a:spcPts val="1000"/>
              </a:spcBef>
              <a:spcAft>
                <a:spcPts val="0"/>
              </a:spcAft>
              <a:buClr>
                <a:schemeClr val="lt1"/>
              </a:buClr>
              <a:buSzPts val="2200"/>
              <a:buNone/>
            </a:pPr>
            <a:r>
              <a:t/>
            </a:r>
            <a:endParaRPr/>
          </a:p>
          <a:p>
            <a:pPr indent="-88900" lvl="0" marL="228600" rtl="0" algn="l">
              <a:lnSpc>
                <a:spcPct val="90000"/>
              </a:lnSpc>
              <a:spcBef>
                <a:spcPts val="1000"/>
              </a:spcBef>
              <a:spcAft>
                <a:spcPts val="0"/>
              </a:spcAft>
              <a:buClr>
                <a:schemeClr val="lt1"/>
              </a:buClr>
              <a:buSzPts val="2200"/>
              <a:buNone/>
            </a:pPr>
            <a:r>
              <a:t/>
            </a:r>
            <a:endParaRPr/>
          </a:p>
          <a:p>
            <a:pPr indent="-228600" lvl="0" marL="228600" rtl="0" algn="l">
              <a:lnSpc>
                <a:spcPct val="90000"/>
              </a:lnSpc>
              <a:spcBef>
                <a:spcPts val="1000"/>
              </a:spcBef>
              <a:spcAft>
                <a:spcPts val="0"/>
              </a:spcAft>
              <a:buClr>
                <a:schemeClr val="lt1"/>
              </a:buClr>
              <a:buSzPts val="2200"/>
              <a:buChar char="•"/>
            </a:pPr>
            <a:r>
              <a:rPr lang="en-IN"/>
              <a:t>We add all the style losses for all the required layers and this gives us the total style loss given by </a:t>
            </a:r>
            <a:endParaRPr/>
          </a:p>
        </p:txBody>
      </p:sp>
      <p:pic>
        <p:nvPicPr>
          <p:cNvPr id="214" name="Google Shape;214;p10"/>
          <p:cNvPicPr preferRelativeResize="0"/>
          <p:nvPr/>
        </p:nvPicPr>
        <p:blipFill rotWithShape="1">
          <a:blip r:embed="rId3">
            <a:alphaModFix/>
          </a:blip>
          <a:srcRect b="0" l="0" r="0" t="0"/>
          <a:stretch/>
        </p:blipFill>
        <p:spPr>
          <a:xfrm>
            <a:off x="3439017" y="3563470"/>
            <a:ext cx="5001323" cy="819264"/>
          </a:xfrm>
          <a:prstGeom prst="rect">
            <a:avLst/>
          </a:prstGeom>
          <a:noFill/>
          <a:ln>
            <a:noFill/>
          </a:ln>
        </p:spPr>
      </p:pic>
      <p:pic>
        <p:nvPicPr>
          <p:cNvPr id="215" name="Google Shape;215;p10"/>
          <p:cNvPicPr preferRelativeResize="0"/>
          <p:nvPr/>
        </p:nvPicPr>
        <p:blipFill rotWithShape="1">
          <a:blip r:embed="rId4">
            <a:alphaModFix/>
          </a:blip>
          <a:srcRect b="0" l="0" r="0" t="0"/>
          <a:stretch/>
        </p:blipFill>
        <p:spPr>
          <a:xfrm>
            <a:off x="4098146" y="5494684"/>
            <a:ext cx="2905530" cy="7240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11"/>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Optimization of loss Function</a:t>
            </a:r>
            <a:endParaRPr/>
          </a:p>
        </p:txBody>
      </p:sp>
      <p:sp>
        <p:nvSpPr>
          <p:cNvPr id="221" name="Google Shape;221;p11"/>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200"/>
              <a:buChar char="•"/>
            </a:pPr>
            <a:r>
              <a:rPr lang="en-IN"/>
              <a:t>We minimize the Total loss computed using Content loss and Style loss given by </a:t>
            </a:r>
            <a:endParaRPr/>
          </a:p>
          <a:p>
            <a:pPr indent="-88900" lvl="0" marL="228600" rtl="0" algn="l">
              <a:lnSpc>
                <a:spcPct val="90000"/>
              </a:lnSpc>
              <a:spcBef>
                <a:spcPts val="1000"/>
              </a:spcBef>
              <a:spcAft>
                <a:spcPts val="0"/>
              </a:spcAft>
              <a:buClr>
                <a:schemeClr val="lt1"/>
              </a:buClr>
              <a:buSzPts val="2200"/>
              <a:buNone/>
            </a:pPr>
            <a:r>
              <a:t/>
            </a:r>
            <a:endParaRPr/>
          </a:p>
          <a:p>
            <a:pPr indent="0" lvl="0" marL="0" rtl="0" algn="l">
              <a:lnSpc>
                <a:spcPct val="90000"/>
              </a:lnSpc>
              <a:spcBef>
                <a:spcPts val="1000"/>
              </a:spcBef>
              <a:spcAft>
                <a:spcPts val="0"/>
              </a:spcAft>
              <a:buClr>
                <a:schemeClr val="lt1"/>
              </a:buClr>
              <a:buSzPts val="2200"/>
              <a:buNone/>
            </a:pPr>
            <a:r>
              <a:rPr lang="en-IN"/>
              <a:t>where alpha and beta are the hyperparameters.</a:t>
            </a:r>
            <a:endParaRPr/>
          </a:p>
          <a:p>
            <a:pPr indent="0" lvl="0" marL="0" rtl="0" algn="l">
              <a:lnSpc>
                <a:spcPct val="90000"/>
              </a:lnSpc>
              <a:spcBef>
                <a:spcPts val="1000"/>
              </a:spcBef>
              <a:spcAft>
                <a:spcPts val="0"/>
              </a:spcAft>
              <a:buClr>
                <a:schemeClr val="lt1"/>
              </a:buClr>
              <a:buSzPts val="2200"/>
              <a:buNone/>
            </a:pPr>
            <a:r>
              <a:t/>
            </a:r>
            <a:endParaRPr/>
          </a:p>
          <a:p>
            <a:pPr indent="-228600" lvl="0" marL="228600" rtl="0" algn="l">
              <a:lnSpc>
                <a:spcPct val="90000"/>
              </a:lnSpc>
              <a:spcBef>
                <a:spcPts val="1000"/>
              </a:spcBef>
              <a:spcAft>
                <a:spcPts val="0"/>
              </a:spcAft>
              <a:buClr>
                <a:schemeClr val="lt1"/>
              </a:buClr>
              <a:buSzPts val="2200"/>
              <a:buChar char="•"/>
            </a:pPr>
            <a:r>
              <a:rPr lang="en-IN"/>
              <a:t>Using gradient descent, we update the each pixel value of the generated image (dL/dG) using an appropriate learning rate and after multiple iterations, the final output image of the blend of the given Content and Style Images is obtained.</a:t>
            </a:r>
            <a:endParaRPr/>
          </a:p>
          <a:p>
            <a:pPr indent="0" lvl="0" marL="0" rtl="0" algn="l">
              <a:lnSpc>
                <a:spcPct val="90000"/>
              </a:lnSpc>
              <a:spcBef>
                <a:spcPts val="1000"/>
              </a:spcBef>
              <a:spcAft>
                <a:spcPts val="0"/>
              </a:spcAft>
              <a:buClr>
                <a:schemeClr val="lt1"/>
              </a:buClr>
              <a:buSzPts val="2200"/>
              <a:buNone/>
            </a:pPr>
            <a:r>
              <a:rPr lang="en-IN"/>
              <a:t>                              G  = G – (learning_rate) * (dL/dG)</a:t>
            </a:r>
            <a:endParaRPr/>
          </a:p>
        </p:txBody>
      </p:sp>
      <p:pic>
        <p:nvPicPr>
          <p:cNvPr id="222" name="Google Shape;222;p11"/>
          <p:cNvPicPr preferRelativeResize="0"/>
          <p:nvPr/>
        </p:nvPicPr>
        <p:blipFill rotWithShape="1">
          <a:blip r:embed="rId3">
            <a:alphaModFix/>
          </a:blip>
          <a:srcRect b="0" l="0" r="0" t="0"/>
          <a:stretch/>
        </p:blipFill>
        <p:spPr>
          <a:xfrm>
            <a:off x="3598208" y="2654114"/>
            <a:ext cx="3848100" cy="676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2"/>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How to initialize generated image</a:t>
            </a:r>
            <a:endParaRPr/>
          </a:p>
        </p:txBody>
      </p:sp>
      <p:sp>
        <p:nvSpPr>
          <p:cNvPr id="228" name="Google Shape;228;p12"/>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200"/>
              <a:buChar char="•"/>
            </a:pPr>
            <a:r>
              <a:rPr lang="en-IN"/>
              <a:t>We initialize the generated image initially using random values and hence initially the generated image looks like</a:t>
            </a:r>
            <a:endParaRPr/>
          </a:p>
        </p:txBody>
      </p:sp>
      <p:pic>
        <p:nvPicPr>
          <p:cNvPr id="229" name="Google Shape;229;p12"/>
          <p:cNvPicPr preferRelativeResize="0"/>
          <p:nvPr/>
        </p:nvPicPr>
        <p:blipFill rotWithShape="1">
          <a:blip r:embed="rId3">
            <a:alphaModFix/>
          </a:blip>
          <a:srcRect b="0" l="0" r="0" t="0"/>
          <a:stretch/>
        </p:blipFill>
        <p:spPr>
          <a:xfrm>
            <a:off x="3371732" y="3154715"/>
            <a:ext cx="4318984" cy="320112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3"/>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Generated images as we update the image</a:t>
            </a:r>
            <a:endParaRPr/>
          </a:p>
        </p:txBody>
      </p:sp>
      <p:pic>
        <p:nvPicPr>
          <p:cNvPr id="235" name="Google Shape;235;p13"/>
          <p:cNvPicPr preferRelativeResize="0"/>
          <p:nvPr>
            <p:ph idx="1" type="body"/>
          </p:nvPr>
        </p:nvPicPr>
        <p:blipFill rotWithShape="1">
          <a:blip r:embed="rId3">
            <a:alphaModFix/>
          </a:blip>
          <a:srcRect b="0" l="0" r="0" t="0"/>
          <a:stretch/>
        </p:blipFill>
        <p:spPr>
          <a:xfrm>
            <a:off x="685800" y="2587530"/>
            <a:ext cx="10820400" cy="323710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4"/>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Examples</a:t>
            </a:r>
            <a:endParaRPr/>
          </a:p>
        </p:txBody>
      </p:sp>
      <p:pic>
        <p:nvPicPr>
          <p:cNvPr descr="How Do Neural Style Transfers Work? | by blackburn | Towards Data Science" id="241" name="Google Shape;241;p14"/>
          <p:cNvPicPr preferRelativeResize="0"/>
          <p:nvPr>
            <p:ph idx="1" type="body"/>
          </p:nvPr>
        </p:nvPicPr>
        <p:blipFill rotWithShape="1">
          <a:blip r:embed="rId3">
            <a:alphaModFix/>
          </a:blip>
          <a:srcRect b="0" l="0" r="0" t="0"/>
          <a:stretch/>
        </p:blipFill>
        <p:spPr>
          <a:xfrm>
            <a:off x="685800" y="2314676"/>
            <a:ext cx="10820400" cy="378281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descr="Art Generation with Neural Style Transfer - v2" id="246" name="Google Shape;246;p15"/>
          <p:cNvPicPr preferRelativeResize="0"/>
          <p:nvPr>
            <p:ph idx="1" type="body"/>
          </p:nvPr>
        </p:nvPicPr>
        <p:blipFill rotWithShape="1">
          <a:blip r:embed="rId3">
            <a:alphaModFix/>
          </a:blip>
          <a:srcRect b="0" l="0" r="0" t="0"/>
          <a:stretch/>
        </p:blipFill>
        <p:spPr>
          <a:xfrm>
            <a:off x="931130" y="2465295"/>
            <a:ext cx="10566716" cy="3497948"/>
          </a:xfrm>
          <a:prstGeom prst="rect">
            <a:avLst/>
          </a:prstGeom>
          <a:noFill/>
          <a:ln>
            <a:noFill/>
          </a:ln>
        </p:spPr>
      </p:pic>
      <p:sp>
        <p:nvSpPr>
          <p:cNvPr id="247" name="Google Shape;247;p15"/>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Examples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16"/>
          <p:cNvSpPr txBox="1"/>
          <p:nvPr>
            <p:ph type="title"/>
          </p:nvPr>
        </p:nvSpPr>
        <p:spPr>
          <a:xfrm>
            <a:off x="3092823" y="271314"/>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Examples</a:t>
            </a:r>
            <a:endParaRPr/>
          </a:p>
        </p:txBody>
      </p:sp>
      <p:pic>
        <p:nvPicPr>
          <p:cNvPr descr="Intuitive Guide to Neural Style Transfer | by Thushan Ganegedara | Towards  Data Science" id="253" name="Google Shape;253;p16"/>
          <p:cNvPicPr preferRelativeResize="0"/>
          <p:nvPr>
            <p:ph idx="1" type="body"/>
          </p:nvPr>
        </p:nvPicPr>
        <p:blipFill rotWithShape="1">
          <a:blip r:embed="rId3">
            <a:alphaModFix/>
          </a:blip>
          <a:srcRect b="0" l="0" r="0" t="0"/>
          <a:stretch/>
        </p:blipFill>
        <p:spPr>
          <a:xfrm>
            <a:off x="2223939" y="1270924"/>
            <a:ext cx="7108319" cy="519832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17"/>
          <p:cNvSpPr txBox="1"/>
          <p:nvPr>
            <p:ph type="title"/>
          </p:nvPr>
        </p:nvSpPr>
        <p:spPr>
          <a:xfrm>
            <a:off x="3092823" y="271314"/>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Examples</a:t>
            </a:r>
            <a:endParaRPr/>
          </a:p>
        </p:txBody>
      </p:sp>
      <p:pic>
        <p:nvPicPr>
          <p:cNvPr descr="How to style transfer your own images - GoDataDriven" id="259" name="Google Shape;259;p17"/>
          <p:cNvPicPr preferRelativeResize="0"/>
          <p:nvPr>
            <p:ph idx="1" type="body"/>
          </p:nvPr>
        </p:nvPicPr>
        <p:blipFill rotWithShape="1">
          <a:blip r:embed="rId3">
            <a:alphaModFix/>
          </a:blip>
          <a:srcRect b="0" l="0" r="0" t="0"/>
          <a:stretch/>
        </p:blipFill>
        <p:spPr>
          <a:xfrm>
            <a:off x="2304537" y="1564342"/>
            <a:ext cx="7582926" cy="482870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18"/>
          <p:cNvSpPr txBox="1"/>
          <p:nvPr>
            <p:ph type="title"/>
          </p:nvPr>
        </p:nvSpPr>
        <p:spPr>
          <a:xfrm>
            <a:off x="2770094" y="0"/>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a:t>THE END WITH MORE EXAMPLES</a:t>
            </a:r>
            <a:endParaRPr/>
          </a:p>
        </p:txBody>
      </p:sp>
      <p:pic>
        <p:nvPicPr>
          <p:cNvPr descr="Style Transfer with Deep Neural Networks | Dockship.io" id="265" name="Google Shape;265;p18"/>
          <p:cNvPicPr preferRelativeResize="0"/>
          <p:nvPr/>
        </p:nvPicPr>
        <p:blipFill rotWithShape="1">
          <a:blip r:embed="rId3">
            <a:alphaModFix/>
          </a:blip>
          <a:srcRect b="0" l="0" r="0" t="0"/>
          <a:stretch/>
        </p:blipFill>
        <p:spPr>
          <a:xfrm>
            <a:off x="1008529" y="1293028"/>
            <a:ext cx="8572500" cy="52292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13d4b3b0274_0_0"/>
          <p:cNvSpPr txBox="1"/>
          <p:nvPr>
            <p:ph type="title"/>
          </p:nvPr>
        </p:nvSpPr>
        <p:spPr>
          <a:xfrm>
            <a:off x="2895600" y="764373"/>
            <a:ext cx="8610600" cy="1293000"/>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a:t>Sources</a:t>
            </a:r>
            <a:endParaRPr/>
          </a:p>
        </p:txBody>
      </p:sp>
      <p:sp>
        <p:nvSpPr>
          <p:cNvPr id="271" name="Google Shape;271;g13d4b3b0274_0_0"/>
          <p:cNvSpPr txBox="1"/>
          <p:nvPr>
            <p:ph idx="1" type="body"/>
          </p:nvPr>
        </p:nvSpPr>
        <p:spPr>
          <a:xfrm>
            <a:off x="714250" y="2194550"/>
            <a:ext cx="12636600" cy="4024200"/>
          </a:xfrm>
          <a:prstGeom prst="rect">
            <a:avLst/>
          </a:prstGeom>
          <a:noFill/>
          <a:ln>
            <a:noFill/>
          </a:ln>
        </p:spPr>
        <p:txBody>
          <a:bodyPr anchorCtr="0" anchor="t" bIns="45700" lIns="91425" spcFirstLastPara="1" rIns="91425" wrap="square" tIns="45700">
            <a:normAutofit/>
          </a:bodyPr>
          <a:lstStyle/>
          <a:p>
            <a:pPr indent="-311150" lvl="0" marL="228600" rtl="0" algn="l">
              <a:lnSpc>
                <a:spcPct val="90000"/>
              </a:lnSpc>
              <a:spcBef>
                <a:spcPts val="0"/>
              </a:spcBef>
              <a:spcAft>
                <a:spcPts val="0"/>
              </a:spcAft>
              <a:buClr>
                <a:schemeClr val="lt1"/>
              </a:buClr>
              <a:buSzPts val="3500"/>
              <a:buChar char="•"/>
            </a:pPr>
            <a:r>
              <a:rPr lang="en-IN" sz="3500" u="sng">
                <a:solidFill>
                  <a:schemeClr val="hlink"/>
                </a:solidFill>
                <a:hlinkClick r:id="rId3"/>
              </a:rPr>
              <a:t>N</a:t>
            </a:r>
            <a:r>
              <a:rPr lang="en-IN" sz="3500" u="sng">
                <a:solidFill>
                  <a:schemeClr val="hlink"/>
                </a:solidFill>
                <a:hlinkClick r:id="rId4"/>
              </a:rPr>
              <a:t>eural style transfer, convolutional neural network coursera by Andrew NG  </a:t>
            </a:r>
            <a:endParaRPr sz="3500"/>
          </a:p>
          <a:p>
            <a:pPr indent="-285750" lvl="0" marL="228600" rtl="0" algn="l">
              <a:lnSpc>
                <a:spcPct val="90000"/>
              </a:lnSpc>
              <a:spcBef>
                <a:spcPts val="0"/>
              </a:spcBef>
              <a:spcAft>
                <a:spcPts val="0"/>
              </a:spcAft>
              <a:buSzPts val="3100"/>
              <a:buChar char="•"/>
            </a:pPr>
            <a:r>
              <a:rPr lang="en-IN" sz="3500" u="sng">
                <a:solidFill>
                  <a:schemeClr val="hlink"/>
                </a:solidFill>
                <a:hlinkClick r:id="rId5"/>
              </a:rPr>
              <a:t>Neural Style Transfer TensorFlow</a:t>
            </a:r>
            <a:endParaRPr sz="3500"/>
          </a:p>
          <a:p>
            <a:pPr indent="-285750" lvl="0" marL="228600" rtl="0" algn="l">
              <a:lnSpc>
                <a:spcPct val="90000"/>
              </a:lnSpc>
              <a:spcBef>
                <a:spcPts val="0"/>
              </a:spcBef>
              <a:spcAft>
                <a:spcPts val="0"/>
              </a:spcAft>
              <a:buSzPts val="3100"/>
              <a:buChar char="•"/>
            </a:pPr>
            <a:r>
              <a:rPr lang="en-IN" sz="3500" u="sng">
                <a:solidFill>
                  <a:schemeClr val="hlink"/>
                </a:solidFill>
                <a:hlinkClick r:id="rId6"/>
              </a:rPr>
              <a:t>Neural Style Transfer Analytics Vidhya</a:t>
            </a:r>
            <a:endParaRPr sz="3500"/>
          </a:p>
          <a:p>
            <a:pPr indent="-285750" lvl="0" marL="228600" rtl="0" algn="l">
              <a:lnSpc>
                <a:spcPct val="90000"/>
              </a:lnSpc>
              <a:spcBef>
                <a:spcPts val="0"/>
              </a:spcBef>
              <a:spcAft>
                <a:spcPts val="0"/>
              </a:spcAft>
              <a:buSzPts val="3100"/>
              <a:buChar char="•"/>
            </a:pPr>
            <a:r>
              <a:rPr lang="en-IN" sz="3500" u="sng">
                <a:solidFill>
                  <a:schemeClr val="hlink"/>
                </a:solidFill>
                <a:hlinkClick r:id="rId7"/>
              </a:rPr>
              <a:t>Neural Style Transfer Towards Data Science</a:t>
            </a:r>
            <a:endParaRPr sz="3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Introduction</a:t>
            </a:r>
            <a:endParaRPr/>
          </a:p>
        </p:txBody>
      </p:sp>
      <p:sp>
        <p:nvSpPr>
          <p:cNvPr id="150" name="Google Shape;150;p2"/>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200"/>
              <a:buChar char="•"/>
            </a:pPr>
            <a:r>
              <a:rPr lang="en-IN"/>
              <a:t>Neural style transfer is an optimization technique used to generate new output image by taking two images – a content image and a style reference image(like an art by a painter).</a:t>
            </a:r>
            <a:endParaRPr/>
          </a:p>
          <a:p>
            <a:pPr indent="-228600" lvl="0" marL="228600" rtl="0" algn="l">
              <a:lnSpc>
                <a:spcPct val="90000"/>
              </a:lnSpc>
              <a:spcBef>
                <a:spcPts val="1000"/>
              </a:spcBef>
              <a:spcAft>
                <a:spcPts val="0"/>
              </a:spcAft>
              <a:buClr>
                <a:schemeClr val="lt1"/>
              </a:buClr>
              <a:buSzPts val="2200"/>
              <a:buChar char="•"/>
            </a:pPr>
            <a:r>
              <a:rPr lang="en-IN"/>
              <a:t>The output image is a blend of the given two images so that it looks like the content image but painted in the style of the style reference image.</a:t>
            </a:r>
            <a:endParaRPr/>
          </a:p>
        </p:txBody>
      </p:sp>
      <p:pic>
        <p:nvPicPr>
          <p:cNvPr id="151" name="Google Shape;151;p2"/>
          <p:cNvPicPr preferRelativeResize="0"/>
          <p:nvPr/>
        </p:nvPicPr>
        <p:blipFill rotWithShape="1">
          <a:blip r:embed="rId3">
            <a:alphaModFix/>
          </a:blip>
          <a:srcRect b="0" l="0" r="0" t="0"/>
          <a:stretch/>
        </p:blipFill>
        <p:spPr>
          <a:xfrm>
            <a:off x="1142176" y="3909500"/>
            <a:ext cx="5097259" cy="2184127"/>
          </a:xfrm>
          <a:prstGeom prst="rect">
            <a:avLst/>
          </a:prstGeom>
          <a:noFill/>
          <a:ln>
            <a:noFill/>
          </a:ln>
        </p:spPr>
      </p:pic>
      <p:sp>
        <p:nvSpPr>
          <p:cNvPr id="152" name="Google Shape;152;p2"/>
          <p:cNvSpPr txBox="1"/>
          <p:nvPr/>
        </p:nvSpPr>
        <p:spPr>
          <a:xfrm>
            <a:off x="1371600" y="5911643"/>
            <a:ext cx="1909482" cy="776028"/>
          </a:xfrm>
          <a:prstGeom prst="rect">
            <a:avLst/>
          </a:prstGeom>
          <a:noFill/>
          <a:ln>
            <a:noFill/>
          </a:ln>
        </p:spPr>
        <p:txBody>
          <a:bodyPr anchorCtr="0" anchor="ctr" bIns="45700" lIns="91425" spcFirstLastPara="1" rIns="91425" wrap="square" tIns="45700">
            <a:normAutofit fontScale="77500" lnSpcReduction="20000"/>
          </a:bodyPr>
          <a:lstStyle/>
          <a:p>
            <a:pPr indent="0" lvl="0" marL="0" marR="0" rtl="0" algn="r">
              <a:lnSpc>
                <a:spcPct val="90000"/>
              </a:lnSpc>
              <a:spcBef>
                <a:spcPts val="0"/>
              </a:spcBef>
              <a:spcAft>
                <a:spcPts val="0"/>
              </a:spcAft>
              <a:buClr>
                <a:schemeClr val="lt1"/>
              </a:buClr>
              <a:buSzPct val="100000"/>
              <a:buFont typeface="Century Gothic"/>
              <a:buNone/>
            </a:pPr>
            <a:r>
              <a:rPr b="0" i="0" lang="en-IN" sz="4000" u="none" cap="none" strike="noStrike">
                <a:solidFill>
                  <a:schemeClr val="lt1"/>
                </a:solidFill>
                <a:latin typeface="Century Gothic"/>
                <a:ea typeface="Century Gothic"/>
                <a:cs typeface="Century Gothic"/>
                <a:sym typeface="Century Gothic"/>
              </a:rPr>
              <a:t>Content Image</a:t>
            </a:r>
            <a:endParaRPr/>
          </a:p>
        </p:txBody>
      </p:sp>
      <p:sp>
        <p:nvSpPr>
          <p:cNvPr id="153" name="Google Shape;153;p2"/>
          <p:cNvSpPr txBox="1"/>
          <p:nvPr/>
        </p:nvSpPr>
        <p:spPr>
          <a:xfrm>
            <a:off x="4303057" y="5911643"/>
            <a:ext cx="1503829" cy="776028"/>
          </a:xfrm>
          <a:prstGeom prst="rect">
            <a:avLst/>
          </a:prstGeom>
          <a:noFill/>
          <a:ln>
            <a:noFill/>
          </a:ln>
        </p:spPr>
        <p:txBody>
          <a:bodyPr anchorCtr="0" anchor="ctr" bIns="45700" lIns="91425" spcFirstLastPara="1" rIns="91425" wrap="square" tIns="45700">
            <a:normAutofit fontScale="77500" lnSpcReduction="20000"/>
          </a:bodyPr>
          <a:lstStyle/>
          <a:p>
            <a:pPr indent="0" lvl="0" marL="0" marR="0" rtl="0" algn="r">
              <a:lnSpc>
                <a:spcPct val="90000"/>
              </a:lnSpc>
              <a:spcBef>
                <a:spcPts val="0"/>
              </a:spcBef>
              <a:spcAft>
                <a:spcPts val="0"/>
              </a:spcAft>
              <a:buClr>
                <a:schemeClr val="lt1"/>
              </a:buClr>
              <a:buSzPct val="100000"/>
              <a:buFont typeface="Century Gothic"/>
              <a:buNone/>
            </a:pPr>
            <a:r>
              <a:rPr b="0" i="0" lang="en-IN" sz="4000" u="none" cap="none" strike="noStrike">
                <a:solidFill>
                  <a:schemeClr val="lt1"/>
                </a:solidFill>
                <a:latin typeface="Century Gothic"/>
                <a:ea typeface="Century Gothic"/>
                <a:cs typeface="Century Gothic"/>
                <a:sym typeface="Century Gothic"/>
              </a:rPr>
              <a:t>Style Image</a:t>
            </a:r>
            <a:endParaRPr/>
          </a:p>
        </p:txBody>
      </p:sp>
      <p:pic>
        <p:nvPicPr>
          <p:cNvPr id="154" name="Google Shape;154;p2"/>
          <p:cNvPicPr preferRelativeResize="0"/>
          <p:nvPr/>
        </p:nvPicPr>
        <p:blipFill rotWithShape="1">
          <a:blip r:embed="rId4">
            <a:alphaModFix/>
          </a:blip>
          <a:srcRect b="0" l="0" r="0" t="0"/>
          <a:stretch/>
        </p:blipFill>
        <p:spPr>
          <a:xfrm>
            <a:off x="8319247" y="4040935"/>
            <a:ext cx="1917326" cy="1587786"/>
          </a:xfrm>
          <a:prstGeom prst="rect">
            <a:avLst/>
          </a:prstGeom>
          <a:noFill/>
          <a:ln>
            <a:noFill/>
          </a:ln>
        </p:spPr>
      </p:pic>
      <p:sp>
        <p:nvSpPr>
          <p:cNvPr id="155" name="Google Shape;155;p2"/>
          <p:cNvSpPr txBox="1"/>
          <p:nvPr/>
        </p:nvSpPr>
        <p:spPr>
          <a:xfrm>
            <a:off x="8041341" y="5830670"/>
            <a:ext cx="2375647" cy="1027329"/>
          </a:xfrm>
          <a:prstGeom prst="rect">
            <a:avLst/>
          </a:prstGeom>
          <a:noFill/>
          <a:ln>
            <a:noFill/>
          </a:ln>
        </p:spPr>
        <p:txBody>
          <a:bodyPr anchorCtr="0" anchor="ctr" bIns="45700" lIns="91425" spcFirstLastPara="1" rIns="91425" wrap="square" tIns="45700">
            <a:normAutofit/>
          </a:bodyPr>
          <a:lstStyle/>
          <a:p>
            <a:pPr indent="0" lvl="0" marL="0" marR="0" rtl="0" algn="r">
              <a:lnSpc>
                <a:spcPct val="90000"/>
              </a:lnSpc>
              <a:spcBef>
                <a:spcPts val="0"/>
              </a:spcBef>
              <a:spcAft>
                <a:spcPts val="0"/>
              </a:spcAft>
              <a:buClr>
                <a:schemeClr val="lt1"/>
              </a:buClr>
              <a:buSzPts val="2800"/>
              <a:buFont typeface="Century Gothic"/>
              <a:buNone/>
            </a:pPr>
            <a:r>
              <a:rPr b="0" i="0" lang="en-IN" sz="2800" u="none" cap="none" strike="noStrike">
                <a:solidFill>
                  <a:schemeClr val="lt1"/>
                </a:solidFill>
                <a:latin typeface="Century Gothic"/>
                <a:ea typeface="Century Gothic"/>
                <a:cs typeface="Century Gothic"/>
                <a:sym typeface="Century Gothic"/>
              </a:rPr>
              <a:t>Generated Image</a:t>
            </a:r>
            <a:endParaRPr/>
          </a:p>
        </p:txBody>
      </p:sp>
      <p:sp>
        <p:nvSpPr>
          <p:cNvPr id="156" name="Google Shape;156;p2"/>
          <p:cNvSpPr txBox="1"/>
          <p:nvPr/>
        </p:nvSpPr>
        <p:spPr>
          <a:xfrm>
            <a:off x="3567953" y="4718403"/>
            <a:ext cx="561412" cy="566320"/>
          </a:xfrm>
          <a:prstGeom prst="rect">
            <a:avLst/>
          </a:prstGeom>
          <a:noFill/>
          <a:ln>
            <a:noFill/>
          </a:ln>
        </p:spPr>
        <p:txBody>
          <a:bodyPr anchorCtr="0" anchor="ctr" bIns="45700" lIns="91425" spcFirstLastPara="1" rIns="91425" wrap="square" tIns="45700">
            <a:normAutofit fontScale="92500" lnSpcReduction="10000"/>
          </a:bodyPr>
          <a:lstStyle/>
          <a:p>
            <a:pPr indent="0" lvl="0" marL="0" marR="0" rtl="0" algn="r">
              <a:lnSpc>
                <a:spcPct val="90000"/>
              </a:lnSpc>
              <a:spcBef>
                <a:spcPts val="0"/>
              </a:spcBef>
              <a:spcAft>
                <a:spcPts val="0"/>
              </a:spcAft>
              <a:buClr>
                <a:schemeClr val="lt1"/>
              </a:buClr>
              <a:buSzPct val="100000"/>
              <a:buFont typeface="Century Gothic"/>
              <a:buNone/>
            </a:pPr>
            <a:r>
              <a:rPr b="0" i="0" lang="en-IN" sz="4000" u="none" cap="none" strike="noStrike">
                <a:solidFill>
                  <a:schemeClr val="lt1"/>
                </a:solidFill>
                <a:latin typeface="Century Gothic"/>
                <a:ea typeface="Century Gothic"/>
                <a:cs typeface="Century Gothic"/>
                <a:sym typeface="Century Gothic"/>
              </a:rPr>
              <a:t>+</a:t>
            </a:r>
            <a:endParaRPr/>
          </a:p>
        </p:txBody>
      </p:sp>
      <p:sp>
        <p:nvSpPr>
          <p:cNvPr id="157" name="Google Shape;157;p2"/>
          <p:cNvSpPr txBox="1"/>
          <p:nvPr/>
        </p:nvSpPr>
        <p:spPr>
          <a:xfrm>
            <a:off x="6448985" y="4613549"/>
            <a:ext cx="1503829" cy="776028"/>
          </a:xfrm>
          <a:prstGeom prst="rect">
            <a:avLst/>
          </a:prstGeom>
          <a:noFill/>
          <a:ln>
            <a:noFill/>
          </a:ln>
        </p:spPr>
        <p:txBody>
          <a:bodyPr anchorCtr="0" anchor="ctr" bIns="45700" lIns="91425" spcFirstLastPara="1" rIns="91425" wrap="square" tIns="45700">
            <a:normAutofit/>
          </a:bodyPr>
          <a:lstStyle/>
          <a:p>
            <a:pPr indent="0" lvl="0" marL="0" marR="0" rtl="0" algn="r">
              <a:lnSpc>
                <a:spcPct val="90000"/>
              </a:lnSpc>
              <a:spcBef>
                <a:spcPts val="0"/>
              </a:spcBef>
              <a:spcAft>
                <a:spcPts val="0"/>
              </a:spcAft>
              <a:buClr>
                <a:schemeClr val="lt1"/>
              </a:buClr>
              <a:buSzPts val="4000"/>
              <a:buFont typeface="Century Gothic"/>
              <a:buNone/>
            </a:pPr>
            <a:r>
              <a:rPr b="0" i="0" lang="en-IN" sz="4000" u="none" cap="none" strike="noStrike">
                <a:solidFill>
                  <a:schemeClr val="lt1"/>
                </a:solidFill>
                <a:latin typeface="Century Gothic"/>
                <a:ea typeface="Century Gothic"/>
                <a:cs typeface="Century Gothic"/>
                <a:sym typeface="Century Gothic"/>
              </a:rPr>
              <a:t>==🡺</a:t>
            </a:r>
            <a:endParaRPr b="0" i="0" sz="40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
          <p:cNvSpPr txBox="1"/>
          <p:nvPr>
            <p:ph idx="1" type="body"/>
          </p:nvPr>
        </p:nvSpPr>
        <p:spPr>
          <a:xfrm>
            <a:off x="6248400" y="1765600"/>
            <a:ext cx="5257800" cy="4453086"/>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lt1"/>
              </a:buClr>
              <a:buSzPts val="2200"/>
              <a:buChar char="•"/>
            </a:pPr>
            <a:r>
              <a:rPr lang="en-IN"/>
              <a:t>Neural style transfer uses the concepts of deep neural networks to extract the features of the content image and the style image and use those features for the optimization.</a:t>
            </a:r>
            <a:endParaRPr/>
          </a:p>
          <a:p>
            <a:pPr indent="-228600" lvl="0" marL="228600" rtl="0" algn="l">
              <a:lnSpc>
                <a:spcPct val="90000"/>
              </a:lnSpc>
              <a:spcBef>
                <a:spcPts val="1000"/>
              </a:spcBef>
              <a:spcAft>
                <a:spcPts val="0"/>
              </a:spcAft>
              <a:buClr>
                <a:schemeClr val="lt1"/>
              </a:buClr>
              <a:buSzPts val="2200"/>
              <a:buChar char="•"/>
            </a:pPr>
            <a:r>
              <a:rPr lang="en-IN"/>
              <a:t>We extract the features of the content image and style image using the vastly available pretrained neural networks like VGGNet .</a:t>
            </a:r>
            <a:endParaRPr/>
          </a:p>
          <a:p>
            <a:pPr indent="-228600" lvl="0" marL="228600" rtl="0" algn="l">
              <a:lnSpc>
                <a:spcPct val="90000"/>
              </a:lnSpc>
              <a:spcBef>
                <a:spcPts val="1000"/>
              </a:spcBef>
              <a:spcAft>
                <a:spcPts val="0"/>
              </a:spcAft>
              <a:buClr>
                <a:schemeClr val="lt1"/>
              </a:buClr>
              <a:buSzPts val="2200"/>
              <a:buChar char="•"/>
            </a:pPr>
            <a:r>
              <a:rPr lang="en-IN"/>
              <a:t>Then, we define a loss function that blends the two images seamlessly to create visually appealing art.</a:t>
            </a:r>
            <a:endParaRPr/>
          </a:p>
        </p:txBody>
      </p:sp>
      <p:sp>
        <p:nvSpPr>
          <p:cNvPr id="163" name="Google Shape;163;p3"/>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Implementation</a:t>
            </a:r>
            <a:endParaRPr/>
          </a:p>
        </p:txBody>
      </p:sp>
      <p:pic>
        <p:nvPicPr>
          <p:cNvPr id="164" name="Google Shape;164;p3"/>
          <p:cNvPicPr preferRelativeResize="0"/>
          <p:nvPr/>
        </p:nvPicPr>
        <p:blipFill rotWithShape="1">
          <a:blip r:embed="rId3">
            <a:alphaModFix/>
          </a:blip>
          <a:srcRect b="0" l="0" r="0" t="0"/>
          <a:stretch/>
        </p:blipFill>
        <p:spPr>
          <a:xfrm>
            <a:off x="83202" y="1640542"/>
            <a:ext cx="5995030" cy="468854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4"/>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VGG16 Architecture</a:t>
            </a:r>
            <a:endParaRPr/>
          </a:p>
        </p:txBody>
      </p:sp>
      <p:pic>
        <p:nvPicPr>
          <p:cNvPr id="170" name="Google Shape;170;p4"/>
          <p:cNvPicPr preferRelativeResize="0"/>
          <p:nvPr>
            <p:ph idx="1" type="body"/>
          </p:nvPr>
        </p:nvPicPr>
        <p:blipFill rotWithShape="1">
          <a:blip r:embed="rId3">
            <a:alphaModFix/>
          </a:blip>
          <a:srcRect b="0" l="0" r="0" t="0"/>
          <a:stretch/>
        </p:blipFill>
        <p:spPr>
          <a:xfrm>
            <a:off x="1713098" y="1867347"/>
            <a:ext cx="9187984" cy="476326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5"/>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Extracting Features from VGG </a:t>
            </a:r>
            <a:endParaRPr/>
          </a:p>
        </p:txBody>
      </p:sp>
      <p:sp>
        <p:nvSpPr>
          <p:cNvPr id="176" name="Google Shape;176;p5"/>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200"/>
              <a:buChar char="•"/>
            </a:pPr>
            <a:r>
              <a:rPr lang="en-IN"/>
              <a:t>We replace the final Max Pool Layer by Average Pool layer as Average Pool gives visually pleasing results in Neural Style Transfer.</a:t>
            </a:r>
            <a:endParaRPr/>
          </a:p>
          <a:p>
            <a:pPr indent="-228600" lvl="0" marL="228600" rtl="0" algn="l">
              <a:lnSpc>
                <a:spcPct val="90000"/>
              </a:lnSpc>
              <a:spcBef>
                <a:spcPts val="1000"/>
              </a:spcBef>
              <a:spcAft>
                <a:spcPts val="0"/>
              </a:spcAft>
              <a:buClr>
                <a:schemeClr val="lt1"/>
              </a:buClr>
              <a:buSzPts val="2200"/>
              <a:buChar char="•"/>
            </a:pPr>
            <a:r>
              <a:rPr lang="en-IN"/>
              <a:t>We pass both the content image and the style reference image as inputs and extract the features from the Average Pooling layer and use it in our loss functions to optimize the results.  </a:t>
            </a:r>
            <a:endParaRPr/>
          </a:p>
          <a:p>
            <a:pPr indent="-228600" lvl="0" marL="228600" rtl="0" algn="l">
              <a:lnSpc>
                <a:spcPct val="90000"/>
              </a:lnSpc>
              <a:spcBef>
                <a:spcPts val="1000"/>
              </a:spcBef>
              <a:spcAft>
                <a:spcPts val="0"/>
              </a:spcAft>
              <a:buClr>
                <a:schemeClr val="lt1"/>
              </a:buClr>
              <a:buSzPts val="2200"/>
              <a:buChar char="•"/>
            </a:pPr>
            <a:r>
              <a:rPr lang="en-IN"/>
              <a:t>We also pass a generated image (sort of noise initially) to compute the required losses and use that image to update the pixel values so as to optimize the total loss function.</a:t>
            </a:r>
            <a:endParaRPr/>
          </a:p>
          <a:p>
            <a:pPr indent="-228600" lvl="0" marL="228600" rtl="0" algn="l">
              <a:lnSpc>
                <a:spcPct val="90000"/>
              </a:lnSpc>
              <a:spcBef>
                <a:spcPts val="1000"/>
              </a:spcBef>
              <a:spcAft>
                <a:spcPts val="0"/>
              </a:spcAft>
              <a:buClr>
                <a:schemeClr val="lt1"/>
              </a:buClr>
              <a:buSzPts val="2200"/>
              <a:buChar char="•"/>
            </a:pPr>
            <a:r>
              <a:rPr lang="en-IN"/>
              <a:t>The following convention is used while defining loss functions </a:t>
            </a:r>
            <a:endParaRPr/>
          </a:p>
          <a:p>
            <a:pPr indent="-228600" lvl="0" marL="228600" rtl="0" algn="l">
              <a:lnSpc>
                <a:spcPct val="90000"/>
              </a:lnSpc>
              <a:spcBef>
                <a:spcPts val="1000"/>
              </a:spcBef>
              <a:spcAft>
                <a:spcPts val="0"/>
              </a:spcAft>
              <a:buClr>
                <a:schemeClr val="lt1"/>
              </a:buClr>
              <a:buSzPts val="2200"/>
              <a:buChar char="•"/>
            </a:pPr>
            <a:r>
              <a:rPr lang="en-IN"/>
              <a:t>C – Content Image, G – Generated Image, S – Style Image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6"/>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fontScale="90000"/>
          </a:bodyPr>
          <a:lstStyle/>
          <a:p>
            <a:pPr indent="0" lvl="0" marL="0" rtl="0" algn="r">
              <a:lnSpc>
                <a:spcPct val="100000"/>
              </a:lnSpc>
              <a:spcBef>
                <a:spcPts val="0"/>
              </a:spcBef>
              <a:spcAft>
                <a:spcPts val="0"/>
              </a:spcAft>
              <a:buClr>
                <a:schemeClr val="lt1"/>
              </a:buClr>
              <a:buSzPct val="100000"/>
              <a:buFont typeface="Century Gothic"/>
              <a:buNone/>
            </a:pPr>
            <a:r>
              <a:rPr lang="en-IN" cap="none"/>
              <a:t>What are neural networks Learning</a:t>
            </a:r>
            <a:endParaRPr/>
          </a:p>
        </p:txBody>
      </p:sp>
      <p:sp>
        <p:nvSpPr>
          <p:cNvPr id="182" name="Google Shape;182;p6"/>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lt1"/>
              </a:buClr>
              <a:buSzPts val="2200"/>
              <a:buChar char="•"/>
            </a:pPr>
            <a:r>
              <a:rPr lang="en-IN"/>
              <a:t>The given diagram gives an overview of what each layer is trying to learn in a neural network</a:t>
            </a:r>
            <a:endParaRPr/>
          </a:p>
          <a:p>
            <a:pPr indent="-88900" lvl="0" marL="228600" rtl="0" algn="l">
              <a:lnSpc>
                <a:spcPct val="90000"/>
              </a:lnSpc>
              <a:spcBef>
                <a:spcPts val="1000"/>
              </a:spcBef>
              <a:spcAft>
                <a:spcPts val="0"/>
              </a:spcAft>
              <a:buClr>
                <a:schemeClr val="lt1"/>
              </a:buClr>
              <a:buSzPts val="2200"/>
              <a:buNone/>
            </a:pPr>
            <a:r>
              <a:t/>
            </a:r>
            <a:endParaRPr/>
          </a:p>
          <a:p>
            <a:pPr indent="-88900" lvl="0" marL="228600" rtl="0" algn="l">
              <a:lnSpc>
                <a:spcPct val="90000"/>
              </a:lnSpc>
              <a:spcBef>
                <a:spcPts val="1000"/>
              </a:spcBef>
              <a:spcAft>
                <a:spcPts val="0"/>
              </a:spcAft>
              <a:buClr>
                <a:schemeClr val="lt1"/>
              </a:buClr>
              <a:buSzPts val="2200"/>
              <a:buNone/>
            </a:pPr>
            <a:r>
              <a:t/>
            </a:r>
            <a:endParaRPr/>
          </a:p>
          <a:p>
            <a:pPr indent="-88900" lvl="0" marL="228600" rtl="0" algn="l">
              <a:lnSpc>
                <a:spcPct val="90000"/>
              </a:lnSpc>
              <a:spcBef>
                <a:spcPts val="1000"/>
              </a:spcBef>
              <a:spcAft>
                <a:spcPts val="0"/>
              </a:spcAft>
              <a:buClr>
                <a:schemeClr val="lt1"/>
              </a:buClr>
              <a:buSzPts val="2200"/>
              <a:buNone/>
            </a:pPr>
            <a:r>
              <a:t/>
            </a:r>
            <a:endParaRPr/>
          </a:p>
          <a:p>
            <a:pPr indent="-88900" lvl="0" marL="228600" rtl="0" algn="l">
              <a:lnSpc>
                <a:spcPct val="90000"/>
              </a:lnSpc>
              <a:spcBef>
                <a:spcPts val="1000"/>
              </a:spcBef>
              <a:spcAft>
                <a:spcPts val="0"/>
              </a:spcAft>
              <a:buClr>
                <a:schemeClr val="lt1"/>
              </a:buClr>
              <a:buSzPts val="2200"/>
              <a:buNone/>
            </a:pPr>
            <a:r>
              <a:t/>
            </a:r>
            <a:endParaRPr/>
          </a:p>
          <a:p>
            <a:pPr indent="-88900" lvl="0" marL="228600" rtl="0" algn="l">
              <a:lnSpc>
                <a:spcPct val="90000"/>
              </a:lnSpc>
              <a:spcBef>
                <a:spcPts val="1000"/>
              </a:spcBef>
              <a:spcAft>
                <a:spcPts val="0"/>
              </a:spcAft>
              <a:buClr>
                <a:schemeClr val="lt1"/>
              </a:buClr>
              <a:buSzPts val="2200"/>
              <a:buNone/>
            </a:pPr>
            <a:r>
              <a:t/>
            </a:r>
            <a:endParaRPr/>
          </a:p>
          <a:p>
            <a:pPr indent="-88900" lvl="0" marL="228600" rtl="0" algn="l">
              <a:lnSpc>
                <a:spcPct val="90000"/>
              </a:lnSpc>
              <a:spcBef>
                <a:spcPts val="1000"/>
              </a:spcBef>
              <a:spcAft>
                <a:spcPts val="0"/>
              </a:spcAft>
              <a:buClr>
                <a:schemeClr val="lt1"/>
              </a:buClr>
              <a:buSzPts val="2200"/>
              <a:buNone/>
            </a:pPr>
            <a:r>
              <a:t/>
            </a:r>
            <a:endParaRPr/>
          </a:p>
          <a:p>
            <a:pPr indent="-228600" lvl="0" marL="228600" rtl="0" algn="l">
              <a:lnSpc>
                <a:spcPct val="90000"/>
              </a:lnSpc>
              <a:spcBef>
                <a:spcPts val="1000"/>
              </a:spcBef>
              <a:spcAft>
                <a:spcPts val="0"/>
              </a:spcAft>
              <a:buClr>
                <a:schemeClr val="lt1"/>
              </a:buClr>
              <a:buSzPts val="2200"/>
              <a:buChar char="•"/>
            </a:pPr>
            <a:r>
              <a:rPr lang="en-IN"/>
              <a:t>We can observe that the early layers in the network are learning the easily extractable features such as edges and as the layers get deep, the network is learning or extracting the most complex features in the image</a:t>
            </a:r>
            <a:endParaRPr/>
          </a:p>
        </p:txBody>
      </p:sp>
      <p:pic>
        <p:nvPicPr>
          <p:cNvPr id="183" name="Google Shape;183;p6"/>
          <p:cNvPicPr preferRelativeResize="0"/>
          <p:nvPr/>
        </p:nvPicPr>
        <p:blipFill rotWithShape="1">
          <a:blip r:embed="rId3">
            <a:alphaModFix/>
          </a:blip>
          <a:srcRect b="0" l="778" r="0" t="26415"/>
          <a:stretch/>
        </p:blipFill>
        <p:spPr>
          <a:xfrm>
            <a:off x="475129" y="2962836"/>
            <a:ext cx="11436724" cy="2093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7"/>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Loss</a:t>
            </a:r>
            <a:r>
              <a:rPr lang="en-IN"/>
              <a:t> </a:t>
            </a:r>
            <a:r>
              <a:rPr lang="en-IN" cap="none"/>
              <a:t>Functions</a:t>
            </a:r>
            <a:endParaRPr/>
          </a:p>
        </p:txBody>
      </p:sp>
      <p:sp>
        <p:nvSpPr>
          <p:cNvPr id="189" name="Google Shape;189;p7"/>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200"/>
              <a:buChar char="•"/>
            </a:pPr>
            <a:r>
              <a:rPr lang="en-IN"/>
              <a:t>The loss function in the Neural Style Transfer is defined as:</a:t>
            </a:r>
            <a:endParaRPr/>
          </a:p>
          <a:p>
            <a:pPr indent="0" lvl="0" marL="0" rtl="0" algn="l">
              <a:lnSpc>
                <a:spcPct val="90000"/>
              </a:lnSpc>
              <a:spcBef>
                <a:spcPts val="1000"/>
              </a:spcBef>
              <a:spcAft>
                <a:spcPts val="0"/>
              </a:spcAft>
              <a:buClr>
                <a:schemeClr val="lt1"/>
              </a:buClr>
              <a:buSzPts val="2200"/>
              <a:buNone/>
            </a:pPr>
            <a:r>
              <a:rPr lang="en-IN"/>
              <a:t> </a:t>
            </a:r>
            <a:endParaRPr/>
          </a:p>
          <a:p>
            <a:pPr indent="0" lvl="0" marL="0" rtl="0" algn="l">
              <a:lnSpc>
                <a:spcPct val="90000"/>
              </a:lnSpc>
              <a:spcBef>
                <a:spcPts val="1000"/>
              </a:spcBef>
              <a:spcAft>
                <a:spcPts val="0"/>
              </a:spcAft>
              <a:buClr>
                <a:schemeClr val="lt1"/>
              </a:buClr>
              <a:buSzPts val="2200"/>
              <a:buNone/>
            </a:pPr>
            <a:r>
              <a:t/>
            </a:r>
            <a:endParaRPr/>
          </a:p>
          <a:p>
            <a:pPr indent="-228600" lvl="0" marL="228600" rtl="0" algn="l">
              <a:lnSpc>
                <a:spcPct val="90000"/>
              </a:lnSpc>
              <a:spcBef>
                <a:spcPts val="1000"/>
              </a:spcBef>
              <a:spcAft>
                <a:spcPts val="0"/>
              </a:spcAft>
              <a:buClr>
                <a:schemeClr val="lt1"/>
              </a:buClr>
              <a:buSzPts val="2200"/>
              <a:buChar char="•"/>
            </a:pPr>
            <a:r>
              <a:rPr lang="en-IN"/>
              <a:t>The loss function is computed by using content loss and style loss that are defined as following</a:t>
            </a:r>
            <a:endParaRPr/>
          </a:p>
        </p:txBody>
      </p:sp>
      <p:pic>
        <p:nvPicPr>
          <p:cNvPr id="190" name="Google Shape;190;p7"/>
          <p:cNvPicPr preferRelativeResize="0"/>
          <p:nvPr/>
        </p:nvPicPr>
        <p:blipFill rotWithShape="1">
          <a:blip r:embed="rId3">
            <a:alphaModFix/>
          </a:blip>
          <a:srcRect b="0" l="0" r="0" t="0"/>
          <a:stretch/>
        </p:blipFill>
        <p:spPr>
          <a:xfrm>
            <a:off x="3544420" y="2752725"/>
            <a:ext cx="3848100" cy="676275"/>
          </a:xfrm>
          <a:prstGeom prst="rect">
            <a:avLst/>
          </a:prstGeom>
          <a:noFill/>
          <a:ln>
            <a:noFill/>
          </a:ln>
        </p:spPr>
      </p:pic>
      <p:pic>
        <p:nvPicPr>
          <p:cNvPr id="191" name="Google Shape;191;p7"/>
          <p:cNvPicPr preferRelativeResize="0"/>
          <p:nvPr/>
        </p:nvPicPr>
        <p:blipFill rotWithShape="1">
          <a:blip r:embed="rId4">
            <a:alphaModFix/>
          </a:blip>
          <a:srcRect b="0" l="0" r="0" t="0"/>
          <a:stretch/>
        </p:blipFill>
        <p:spPr>
          <a:xfrm>
            <a:off x="685800" y="4426733"/>
            <a:ext cx="5048250" cy="781050"/>
          </a:xfrm>
          <a:prstGeom prst="rect">
            <a:avLst/>
          </a:prstGeom>
          <a:noFill/>
          <a:ln>
            <a:noFill/>
          </a:ln>
        </p:spPr>
      </p:pic>
      <p:pic>
        <p:nvPicPr>
          <p:cNvPr id="192" name="Google Shape;192;p7"/>
          <p:cNvPicPr preferRelativeResize="0"/>
          <p:nvPr/>
        </p:nvPicPr>
        <p:blipFill rotWithShape="1">
          <a:blip r:embed="rId5">
            <a:alphaModFix/>
          </a:blip>
          <a:srcRect b="0" l="0" r="0" t="0"/>
          <a:stretch/>
        </p:blipFill>
        <p:spPr>
          <a:xfrm>
            <a:off x="7134865" y="5207783"/>
            <a:ext cx="2905530" cy="724001"/>
          </a:xfrm>
          <a:prstGeom prst="rect">
            <a:avLst/>
          </a:prstGeom>
          <a:noFill/>
          <a:ln>
            <a:noFill/>
          </a:ln>
        </p:spPr>
      </p:pic>
      <p:pic>
        <p:nvPicPr>
          <p:cNvPr id="193" name="Google Shape;193;p7"/>
          <p:cNvPicPr preferRelativeResize="0"/>
          <p:nvPr/>
        </p:nvPicPr>
        <p:blipFill rotWithShape="1">
          <a:blip r:embed="rId6">
            <a:alphaModFix/>
          </a:blip>
          <a:srcRect b="0" l="0" r="0" t="0"/>
          <a:stretch/>
        </p:blipFill>
        <p:spPr>
          <a:xfrm>
            <a:off x="6119463" y="4185578"/>
            <a:ext cx="5001323" cy="81926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8"/>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Content loss</a:t>
            </a:r>
            <a:endParaRPr/>
          </a:p>
        </p:txBody>
      </p:sp>
      <p:sp>
        <p:nvSpPr>
          <p:cNvPr id="199" name="Google Shape;199;p8"/>
          <p:cNvSpPr txBox="1"/>
          <p:nvPr>
            <p:ph idx="1" type="body"/>
          </p:nvPr>
        </p:nvSpPr>
        <p:spPr>
          <a:xfrm>
            <a:off x="685800" y="2199715"/>
            <a:ext cx="10820400" cy="40241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200"/>
              <a:buChar char="•"/>
            </a:pPr>
            <a:r>
              <a:rPr lang="en-IN"/>
              <a:t>We obtain the activations of the Average Pooling Layer and these are the features that are extracted from VGG16 Network when generated and content images used as inputs.</a:t>
            </a:r>
            <a:endParaRPr/>
          </a:p>
          <a:p>
            <a:pPr indent="0" lvl="0" marL="0" rtl="0" algn="l">
              <a:lnSpc>
                <a:spcPct val="90000"/>
              </a:lnSpc>
              <a:spcBef>
                <a:spcPts val="1000"/>
              </a:spcBef>
              <a:spcAft>
                <a:spcPts val="0"/>
              </a:spcAft>
              <a:buClr>
                <a:schemeClr val="lt1"/>
              </a:buClr>
              <a:buSzPts val="2200"/>
              <a:buNone/>
            </a:pPr>
            <a:r>
              <a:t/>
            </a:r>
            <a:endParaRPr/>
          </a:p>
          <a:p>
            <a:pPr indent="-228600" lvl="0" marL="228600" rtl="0" algn="l">
              <a:lnSpc>
                <a:spcPct val="90000"/>
              </a:lnSpc>
              <a:spcBef>
                <a:spcPts val="1000"/>
              </a:spcBef>
              <a:spcAft>
                <a:spcPts val="0"/>
              </a:spcAft>
              <a:buClr>
                <a:schemeClr val="lt1"/>
              </a:buClr>
              <a:buSzPts val="2200"/>
              <a:buChar char="•"/>
            </a:pPr>
            <a:r>
              <a:rPr lang="en-IN"/>
              <a:t>Content Loss is given by</a:t>
            </a:r>
            <a:endParaRPr/>
          </a:p>
          <a:p>
            <a:pPr indent="-88900" lvl="0" marL="228600" rtl="0" algn="l">
              <a:lnSpc>
                <a:spcPct val="90000"/>
              </a:lnSpc>
              <a:spcBef>
                <a:spcPts val="1000"/>
              </a:spcBef>
              <a:spcAft>
                <a:spcPts val="0"/>
              </a:spcAft>
              <a:buClr>
                <a:schemeClr val="lt1"/>
              </a:buClr>
              <a:buSzPts val="2200"/>
              <a:buNone/>
            </a:pPr>
            <a:r>
              <a:t/>
            </a:r>
            <a:endParaRPr/>
          </a:p>
        </p:txBody>
      </p:sp>
      <p:pic>
        <p:nvPicPr>
          <p:cNvPr id="200" name="Google Shape;200;p8"/>
          <p:cNvPicPr preferRelativeResize="0"/>
          <p:nvPr/>
        </p:nvPicPr>
        <p:blipFill rotWithShape="1">
          <a:blip r:embed="rId3">
            <a:alphaModFix/>
          </a:blip>
          <a:srcRect b="0" l="0" r="0" t="0"/>
          <a:stretch/>
        </p:blipFill>
        <p:spPr>
          <a:xfrm>
            <a:off x="3012141" y="4211777"/>
            <a:ext cx="5048250" cy="781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9"/>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IN" cap="none"/>
              <a:t>Style Matrix</a:t>
            </a:r>
            <a:endParaRPr/>
          </a:p>
        </p:txBody>
      </p:sp>
      <p:pic>
        <p:nvPicPr>
          <p:cNvPr id="206" name="Google Shape;206;p9"/>
          <p:cNvPicPr preferRelativeResize="0"/>
          <p:nvPr>
            <p:ph idx="1" type="body"/>
          </p:nvPr>
        </p:nvPicPr>
        <p:blipFill rotWithShape="1">
          <a:blip r:embed="rId3">
            <a:alphaModFix/>
          </a:blip>
          <a:srcRect b="0" l="0" r="0" t="0"/>
          <a:stretch/>
        </p:blipFill>
        <p:spPr>
          <a:xfrm>
            <a:off x="938301" y="3161405"/>
            <a:ext cx="10820400" cy="3577494"/>
          </a:xfrm>
          <a:prstGeom prst="rect">
            <a:avLst/>
          </a:prstGeom>
          <a:noFill/>
          <a:ln>
            <a:noFill/>
          </a:ln>
        </p:spPr>
      </p:pic>
      <p:pic>
        <p:nvPicPr>
          <p:cNvPr id="207" name="Google Shape;207;p9"/>
          <p:cNvPicPr preferRelativeResize="0"/>
          <p:nvPr/>
        </p:nvPicPr>
        <p:blipFill rotWithShape="1">
          <a:blip r:embed="rId4">
            <a:alphaModFix/>
          </a:blip>
          <a:srcRect b="0" l="0" r="0" t="0"/>
          <a:stretch/>
        </p:blipFill>
        <p:spPr>
          <a:xfrm>
            <a:off x="938301" y="2147162"/>
            <a:ext cx="10942926" cy="86049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2022-07-15T15:54:56Z</dcterms:created>
  <dc:creator>Janumpally Varun Aditya</dc:creator>
</cp:coreProperties>
</file>